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5" r:id="rId2"/>
    <p:sldId id="257" r:id="rId3"/>
    <p:sldId id="258" r:id="rId4"/>
    <p:sldId id="266" r:id="rId5"/>
    <p:sldId id="267" r:id="rId6"/>
    <p:sldId id="269" r:id="rId7"/>
    <p:sldId id="270" r:id="rId8"/>
    <p:sldId id="271" r:id="rId9"/>
    <p:sldId id="272" r:id="rId10"/>
    <p:sldId id="273" r:id="rId11"/>
    <p:sldId id="275" r:id="rId12"/>
    <p:sldId id="274" r:id="rId13"/>
    <p:sldId id="276" r:id="rId14"/>
    <p:sldId id="277" r:id="rId15"/>
    <p:sldId id="260" r:id="rId16"/>
    <p:sldId id="261" r:id="rId17"/>
    <p:sldId id="268" r:id="rId18"/>
    <p:sldId id="262" r:id="rId19"/>
    <p:sldId id="263" r:id="rId20"/>
    <p:sldId id="278" r:id="rId21"/>
    <p:sldId id="26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65"/>
            <p14:sldId id="257"/>
            <p14:sldId id="258"/>
          </p14:sldIdLst>
        </p14:section>
        <p14:section name="第一章" id="{4B882786-FA50-4119-AC06-7A451F1E7D9F}">
          <p14:sldIdLst>
            <p14:sldId id="266"/>
            <p14:sldId id="267"/>
            <p14:sldId id="269"/>
          </p14:sldIdLst>
        </p14:section>
        <p14:section name="第二章" id="{C2B279EA-3A31-464D-8707-240388A26462}">
          <p14:sldIdLst>
            <p14:sldId id="270"/>
            <p14:sldId id="271"/>
            <p14:sldId id="272"/>
          </p14:sldIdLst>
        </p14:section>
        <p14:section name="第三章" id="{FAFD5E9F-9173-4FC9-8E01-6EDF7C191525}">
          <p14:sldIdLst>
            <p14:sldId id="273"/>
            <p14:sldId id="275"/>
            <p14:sldId id="274"/>
            <p14:sldId id="276"/>
            <p14:sldId id="277"/>
            <p14:sldId id="260"/>
            <p14:sldId id="261"/>
            <p14:sldId id="268"/>
            <p14:sldId id="262"/>
            <p14:sldId id="263"/>
            <p14:sldId id="27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74" autoAdjust="0"/>
    <p:restoredTop sz="78207" autoAdjust="0"/>
  </p:normalViewPr>
  <p:slideViewPr>
    <p:cSldViewPr snapToGrid="0">
      <p:cViewPr>
        <p:scale>
          <a:sx n="50" d="100"/>
          <a:sy n="50" d="100"/>
        </p:scale>
        <p:origin x="826" y="42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R</a:t>
            </a:r>
            <a:r>
              <a:rPr lang="zh-CN" altLang="en-US" dirty="0"/>
              <a:t>为不包含噪声的纯净图像，</a:t>
            </a:r>
            <a:r>
              <a:rPr lang="en-US" altLang="zh-CN" dirty="0"/>
              <a:t>N</a:t>
            </a:r>
            <a:r>
              <a:rPr lang="zh-CN" altLang="en-US" dirty="0"/>
              <a:t>为噪声，</a:t>
            </a:r>
            <a:r>
              <a:rPr lang="en-US" altLang="zh-CN" dirty="0"/>
              <a:t>Y</a:t>
            </a:r>
            <a:r>
              <a:rPr lang="zh-CN" altLang="en-US" dirty="0"/>
              <a:t>为包含噪声的图像。</a:t>
            </a:r>
            <a:endParaRPr lang="en-US" altLang="zh-CN" dirty="0"/>
          </a:p>
          <a:p>
            <a:r>
              <a:rPr lang="zh-CN" altLang="en-US" dirty="0"/>
              <a:t>我们认为大多数图像的噪声符合高斯分布，（</a:t>
            </a:r>
            <a:r>
              <a:rPr lang="en-US" altLang="zh-CN" dirty="0"/>
              <a:t>c</a:t>
            </a:r>
            <a:r>
              <a:rPr lang="zh-CN" altLang="en-US" dirty="0"/>
              <a:t>），它的绝对值为</a:t>
            </a:r>
            <a:r>
              <a:rPr lang="en-US" altLang="zh-CN" dirty="0"/>
              <a:t>0</a:t>
            </a:r>
            <a:r>
              <a:rPr lang="zh-CN" altLang="en-US" dirty="0"/>
              <a:t>，是一个加性高斯噪声</a:t>
            </a:r>
            <a:endParaRPr lang="en-US" altLang="zh-CN" dirty="0"/>
          </a:p>
          <a:p>
            <a:r>
              <a:rPr lang="zh-CN" altLang="en-US" dirty="0"/>
              <a:t>比如右边这个经典的</a:t>
            </a:r>
            <a:r>
              <a:rPr lang="en-US" altLang="zh-CN" dirty="0" err="1"/>
              <a:t>lena</a:t>
            </a:r>
            <a:r>
              <a:rPr lang="zh-CN" altLang="en-US" dirty="0"/>
              <a:t>图</a:t>
            </a:r>
            <a:endParaRPr lang="en-US" altLang="zh-CN" dirty="0"/>
          </a:p>
          <a:p>
            <a:r>
              <a:rPr lang="zh-CN" altLang="en-US" dirty="0"/>
              <a:t>。。。</a:t>
            </a:r>
            <a:endParaRPr lang="en-US" altLang="zh-CN" dirty="0"/>
          </a:p>
          <a:p>
            <a:r>
              <a:rPr lang="zh-CN" altLang="en-US" dirty="0"/>
              <a:t>噪声包含很多高频信息，同时，细节也是高频信息。很难实现将噪声和细节完全分离。传统方法根据图像</a:t>
            </a:r>
            <a:r>
              <a:rPr lang="en-US" altLang="zh-CN" dirty="0"/>
              <a:t>Y</a:t>
            </a:r>
            <a:r>
              <a:rPr lang="zh-CN" altLang="en-US" dirty="0"/>
              <a:t>，来估计</a:t>
            </a:r>
            <a:r>
              <a:rPr lang="en-US" altLang="zh-CN" dirty="0"/>
              <a:t>R</a:t>
            </a:r>
            <a:r>
              <a:rPr lang="zh-CN" altLang="en-US" dirty="0"/>
              <a:t>。而在这里，我们根据</a:t>
            </a:r>
            <a:r>
              <a:rPr lang="en-US" altLang="zh-CN" dirty="0"/>
              <a:t>Y</a:t>
            </a:r>
            <a:r>
              <a:rPr lang="zh-CN" altLang="en-US" dirty="0"/>
              <a:t>，来预测噪声</a:t>
            </a:r>
            <a:r>
              <a:rPr lang="en-US" altLang="zh-CN" dirty="0"/>
              <a:t>N</a:t>
            </a:r>
            <a:r>
              <a:rPr lang="zh-CN" altLang="en-US" dirty="0"/>
              <a:t>，使用</a:t>
            </a:r>
            <a:r>
              <a:rPr lang="en-US" altLang="zh-CN" dirty="0"/>
              <a:t>Y-N</a:t>
            </a:r>
            <a:r>
              <a:rPr lang="zh-CN" altLang="en-US" dirty="0"/>
              <a:t>的方式来估计原图</a:t>
            </a:r>
            <a:r>
              <a:rPr lang="en-US" altLang="zh-CN" dirty="0"/>
              <a:t>R</a:t>
            </a:r>
            <a:r>
              <a:rPr lang="zh-CN" altLang="en-US" dirty="0"/>
              <a:t>，以提高最终效果。（世间万物各种特征实在太多，不如噪声特征更容易捕捉）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不同特点的噪声，大致可以将去噪分为两类。空间域去噪和频域去噪。其中空间域去噪就是直接对图像灰度值进行修改，而频域去噪也叫变换域去噪，首先对图像，从原始空间变换到频域，经过处理再进行逆变换。常见的变换方法有傅立叶变换以及拉普拉斯变换等。</a:t>
            </a:r>
            <a:endParaRPr lang="en-US" altLang="zh-CN" dirty="0"/>
          </a:p>
          <a:p>
            <a:r>
              <a:rPr lang="zh-CN" altLang="en-US" dirty="0"/>
              <a:t>近些年来又有一些新的去噪模型，去噪方法提出。其中一些比较优秀的算法有</a:t>
            </a:r>
            <a:r>
              <a:rPr lang="en-US" altLang="zh-CN" dirty="0"/>
              <a:t>LSSC</a:t>
            </a:r>
            <a:r>
              <a:rPr lang="zh-CN" altLang="en-US" dirty="0"/>
              <a:t>、</a:t>
            </a:r>
            <a:r>
              <a:rPr lang="en-US" altLang="zh-CN" dirty="0"/>
              <a:t>BM3D</a:t>
            </a:r>
            <a:r>
              <a:rPr lang="zh-CN" altLang="en-US" dirty="0"/>
              <a:t>算法。</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非局部自相似性模型。能够获得较好的去噪效果，但缺点较为明显，运算量很大</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接下来，就是我们所利用到的深度学习。</a:t>
            </a:r>
            <a:endParaRPr lang="en-US" altLang="zh-CN" dirty="0"/>
          </a:p>
          <a:p>
            <a:r>
              <a:rPr lang="zh-CN" altLang="en-US" dirty="0"/>
              <a:t>我们首先设置了如图所示的神经元，其中</a:t>
            </a:r>
            <a:r>
              <a:rPr lang="en-US" altLang="zh-CN" dirty="0"/>
              <a:t>X1</a:t>
            </a:r>
            <a:r>
              <a:rPr lang="zh-CN" altLang="en-US" dirty="0"/>
              <a:t>层为输入层，</a:t>
            </a:r>
            <a:r>
              <a:rPr lang="en-US" altLang="zh-CN" dirty="0"/>
              <a:t>X4</a:t>
            </a:r>
            <a:r>
              <a:rPr lang="zh-CN" altLang="en-US" dirty="0"/>
              <a:t>层为输出层，中间两层为隐含层</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目前，移动终端越来越多，几乎每个人都有自己的移动终端，大家越来越多的在互联网上分享自己的生活，而且，大家越来越喜欢拍照分享（</a:t>
            </a:r>
            <a:r>
              <a:rPr lang="en-US" altLang="zh-CN" dirty="0"/>
              <a:t>c</a:t>
            </a:r>
            <a:r>
              <a:rPr lang="zh-CN" altLang="en-US" dirty="0"/>
              <a:t>）同时，人工智能的发展，有时也更多的利用图像信息。但是，由于光线不足、硬件问题等，导致最终的照片受到了噪声的干扰（展示噪声图像），影响了观感、也非常不利于计算机对它进行进一步的处理。这时候我们就需要对照片进行去噪处理。到目前，深度。。。</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学习又是一个研究的热门，在许多方面已经发挥了很重要的用途，同时，我也是在研究学习深度学习。（</a:t>
            </a:r>
            <a:r>
              <a:rPr lang="en-US" altLang="zh-CN" dirty="0"/>
              <a:t>c</a:t>
            </a:r>
            <a:r>
              <a:rPr lang="zh-CN" altLang="en-US" dirty="0"/>
              <a:t>）就萌生了利用深度学习进行图像去噪的想法。这是我的选题背景。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接下来是这次展示的章节安排（</a:t>
            </a:r>
            <a:r>
              <a:rPr lang="en-US" altLang="zh-CN" dirty="0"/>
              <a:t>1</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96980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接下来是这次展示的章节安排（</a:t>
            </a:r>
            <a:r>
              <a:rPr lang="en-US" altLang="zh-CN" dirty="0"/>
              <a:t>2</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刚刚说的是第一章 选题背景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a:t>
            </a:r>
            <a:r>
              <a:rPr lang="en-US" altLang="zh-CN" dirty="0"/>
              <a:t>c</a:t>
            </a:r>
            <a:r>
              <a:rPr lang="zh-CN" altLang="en-US" dirty="0"/>
              <a:t>）接下来的第三章</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326020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c</a:t>
            </a:r>
            <a:r>
              <a:rPr lang="zh-CN" altLang="en-US" dirty="0"/>
              <a:t>）接下来的第三章，我来总结一下近年来图像去噪算法的发展以及相关的深度学习的发展，</a:t>
            </a:r>
            <a:endParaRPr lang="en-US" altLang="zh-CN" dirty="0"/>
          </a:p>
          <a:p>
            <a:r>
              <a:rPr lang="zh-CN" altLang="en-US" dirty="0"/>
              <a:t>（</a:t>
            </a:r>
            <a:r>
              <a:rPr lang="en-US" altLang="zh-CN" dirty="0"/>
              <a:t>c</a:t>
            </a:r>
            <a:r>
              <a:rPr lang="zh-CN" altLang="en-US" dirty="0"/>
              <a:t>）第四章 介绍我所采用的网络的结构以及一些影响训练和影响训练结果的因素</a:t>
            </a:r>
            <a:endParaRPr lang="en-US" altLang="zh-CN" dirty="0"/>
          </a:p>
          <a:p>
            <a:r>
              <a:rPr lang="zh-CN" altLang="en-US" dirty="0"/>
              <a:t>（</a:t>
            </a:r>
            <a:r>
              <a:rPr lang="en-US" altLang="zh-CN" dirty="0"/>
              <a:t>c</a:t>
            </a:r>
            <a:r>
              <a:rPr lang="zh-CN" altLang="en-US" dirty="0"/>
              <a:t>）第五章，对比目前一些比较优秀的去噪算法，分别进行去噪效果以及去噪性能的对比</a:t>
            </a:r>
            <a:endParaRPr lang="en-US" altLang="zh-CN" dirty="0"/>
          </a:p>
          <a:p>
            <a:r>
              <a:rPr lang="zh-CN" altLang="en-US" dirty="0"/>
              <a:t>（</a:t>
            </a:r>
            <a:r>
              <a:rPr lang="en-US" altLang="zh-CN" dirty="0"/>
              <a:t>c</a:t>
            </a:r>
            <a:r>
              <a:rPr lang="zh-CN" altLang="en-US" dirty="0"/>
              <a:t>）第六章，就是参考文献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1722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在这一部分，我首先描述一下噪声，首先是噪声模型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r>
              <a:rPr lang="zh-CN" altLang="en-US" dirty="0"/>
              <a:t>（</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400613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endParaRPr kumimoji="1" lang="zh-CN" altLang="en-US" dirty="0"/>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a:t>00</a:t>
            </a:r>
            <a:endParaRPr kumimoji="1" lang="zh-CN" altLang="en-US" dirty="0"/>
          </a:p>
        </p:txBody>
      </p:sp>
    </p:spTree>
    <p:extLst>
      <p:ext uri="{BB962C8B-B14F-4D97-AF65-F5344CB8AC3E}">
        <p14:creationId xmlns:p14="http://schemas.microsoft.com/office/powerpoint/2010/main" val="156868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grpSp>
        <p:nvGrpSpPr>
          <p:cNvPr id="4" name="组 3"/>
          <p:cNvGrpSpPr/>
          <p:nvPr userDrawn="1"/>
        </p:nvGrpSpPr>
        <p:grpSpPr>
          <a:xfrm>
            <a:off x="1018438" y="588"/>
            <a:ext cx="1018440" cy="1018440"/>
            <a:chOff x="1248229" y="0"/>
            <a:chExt cx="1248229" cy="1248229"/>
          </a:xfrm>
        </p:grpSpPr>
        <p:sp>
          <p:nvSpPr>
            <p:cNvPr id="5" name="矩形 4"/>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矩形 8"/>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 name="矩形 9"/>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userDrawn="1"/>
        </p:nvGrpSpPr>
        <p:grpSpPr>
          <a:xfrm>
            <a:off x="2036878" y="587"/>
            <a:ext cx="1030411" cy="1030411"/>
            <a:chOff x="2496456" y="-1"/>
            <a:chExt cx="1262899" cy="1262899"/>
          </a:xfrm>
        </p:grpSpPr>
        <p:sp>
          <p:nvSpPr>
            <p:cNvPr id="12" name="直角三角形 11"/>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 name="直角三角形 12"/>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4" name="组 13"/>
          <p:cNvGrpSpPr/>
          <p:nvPr userDrawn="1"/>
        </p:nvGrpSpPr>
        <p:grpSpPr>
          <a:xfrm>
            <a:off x="-2" y="588"/>
            <a:ext cx="1018441" cy="1018440"/>
            <a:chOff x="0" y="0"/>
            <a:chExt cx="1248230" cy="1248229"/>
          </a:xfrm>
        </p:grpSpPr>
        <p:sp>
          <p:nvSpPr>
            <p:cNvPr id="15" name="矩形 14"/>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 name="矩形 15"/>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矩形 16"/>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矩形 17"/>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 name="矩形 19"/>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2" name="组 21"/>
          <p:cNvGrpSpPr/>
          <p:nvPr userDrawn="1"/>
        </p:nvGrpSpPr>
        <p:grpSpPr>
          <a:xfrm>
            <a:off x="3067288" y="588"/>
            <a:ext cx="1018440" cy="1018440"/>
            <a:chOff x="3725324" y="1238432"/>
            <a:chExt cx="1248229" cy="1248229"/>
          </a:xfrm>
        </p:grpSpPr>
        <p:sp>
          <p:nvSpPr>
            <p:cNvPr id="23" name="矩形 22"/>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8" name="矩形 27"/>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7104530" y="7663"/>
            <a:ext cx="1018440" cy="1018440"/>
            <a:chOff x="2336" y="2502549"/>
            <a:chExt cx="1248229" cy="1248229"/>
          </a:xfrm>
        </p:grpSpPr>
        <p:sp>
          <p:nvSpPr>
            <p:cNvPr id="30" name="矩形 2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 30"/>
            <p:cNvGrpSpPr/>
            <p:nvPr userDrawn="1"/>
          </p:nvGrpSpPr>
          <p:grpSpPr>
            <a:xfrm>
              <a:off x="179050" y="2677296"/>
              <a:ext cx="894800" cy="898734"/>
              <a:chOff x="208038" y="2761329"/>
              <a:chExt cx="894800" cy="898734"/>
            </a:xfrm>
            <a:solidFill>
              <a:schemeClr val="accent1">
                <a:lumMod val="20000"/>
                <a:lumOff val="80000"/>
              </a:schemeClr>
            </a:solidFill>
          </p:grpSpPr>
          <p:sp>
            <p:nvSpPr>
              <p:cNvPr id="32" name="矩形 3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矩形 3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 name="矩形 3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36" name="矩形 35"/>
          <p:cNvSpPr/>
          <p:nvPr userDrawn="1"/>
        </p:nvSpPr>
        <p:spPr>
          <a:xfrm>
            <a:off x="8121064" y="7670"/>
            <a:ext cx="1018432" cy="1018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7" name="组 36"/>
          <p:cNvGrpSpPr/>
          <p:nvPr userDrawn="1"/>
        </p:nvGrpSpPr>
        <p:grpSpPr>
          <a:xfrm>
            <a:off x="10169910" y="1288"/>
            <a:ext cx="1018441" cy="1024815"/>
            <a:chOff x="3759350" y="2494736"/>
            <a:chExt cx="1248230" cy="1256042"/>
          </a:xfrm>
        </p:grpSpPr>
        <p:sp>
          <p:nvSpPr>
            <p:cNvPr id="38" name="矩形 37"/>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 38"/>
            <p:cNvGrpSpPr/>
            <p:nvPr userDrawn="1"/>
          </p:nvGrpSpPr>
          <p:grpSpPr>
            <a:xfrm>
              <a:off x="3774026" y="2495224"/>
              <a:ext cx="1233548" cy="1233548"/>
              <a:chOff x="3774026" y="2495224"/>
              <a:chExt cx="1189544" cy="1189544"/>
            </a:xfrm>
          </p:grpSpPr>
          <p:sp>
            <p:nvSpPr>
              <p:cNvPr id="40" name="椭圆 39"/>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1" name="椭圆 40"/>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椭圆 41"/>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椭圆 42"/>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4" name="组 43"/>
          <p:cNvGrpSpPr/>
          <p:nvPr userDrawn="1"/>
        </p:nvGrpSpPr>
        <p:grpSpPr>
          <a:xfrm>
            <a:off x="9145484" y="-27215"/>
            <a:ext cx="1030411" cy="1060000"/>
            <a:chOff x="1886852" y="1870267"/>
            <a:chExt cx="951721" cy="959102"/>
          </a:xfrm>
        </p:grpSpPr>
        <p:sp>
          <p:nvSpPr>
            <p:cNvPr id="45" name="直角三角形 44"/>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直角三角形 45"/>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userDrawn="1"/>
        </p:nvGrpSpPr>
        <p:grpSpPr>
          <a:xfrm rot="10800000">
            <a:off x="4076919" y="-5617"/>
            <a:ext cx="1030411" cy="1038401"/>
            <a:chOff x="1886852" y="1870267"/>
            <a:chExt cx="951721" cy="959102"/>
          </a:xfrm>
        </p:grpSpPr>
        <p:sp>
          <p:nvSpPr>
            <p:cNvPr id="48" name="直角三角形 47"/>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直角三角形 48"/>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0" name="组 49"/>
          <p:cNvGrpSpPr/>
          <p:nvPr userDrawn="1"/>
        </p:nvGrpSpPr>
        <p:grpSpPr>
          <a:xfrm rot="16200000">
            <a:off x="11173558" y="1288"/>
            <a:ext cx="1018440" cy="1018441"/>
            <a:chOff x="0" y="1248227"/>
            <a:chExt cx="1248229" cy="1248230"/>
          </a:xfrm>
        </p:grpSpPr>
        <p:sp>
          <p:nvSpPr>
            <p:cNvPr id="51" name="矩形 50"/>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2" name="三角形 51"/>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3" name="三角形 52"/>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4" name="组 53"/>
          <p:cNvGrpSpPr/>
          <p:nvPr userDrawn="1"/>
        </p:nvGrpSpPr>
        <p:grpSpPr>
          <a:xfrm>
            <a:off x="5080552" y="7666"/>
            <a:ext cx="1018440" cy="1018440"/>
            <a:chOff x="1248229" y="0"/>
            <a:chExt cx="1248229" cy="1248229"/>
          </a:xfrm>
        </p:grpSpPr>
        <p:sp>
          <p:nvSpPr>
            <p:cNvPr id="55" name="矩形 54"/>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8" name="矩形 57"/>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9" name="矩形 58"/>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0" name="矩形 59"/>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1" name="组 60"/>
          <p:cNvGrpSpPr/>
          <p:nvPr userDrawn="1"/>
        </p:nvGrpSpPr>
        <p:grpSpPr>
          <a:xfrm>
            <a:off x="6098992" y="7665"/>
            <a:ext cx="1030411" cy="1030411"/>
            <a:chOff x="2496456" y="-1"/>
            <a:chExt cx="1262899" cy="1262899"/>
          </a:xfrm>
        </p:grpSpPr>
        <p:sp>
          <p:nvSpPr>
            <p:cNvPr id="62" name="直角三角形 61"/>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直角三角形 62"/>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65" name="文本占位符 64"/>
          <p:cNvSpPr>
            <a:spLocks noGrp="1"/>
          </p:cNvSpPr>
          <p:nvPr>
            <p:ph type="body" sz="quarter" idx="10"/>
          </p:nvPr>
        </p:nvSpPr>
        <p:spPr>
          <a:xfrm>
            <a:off x="279609" y="1198953"/>
            <a:ext cx="3514538" cy="572994"/>
          </a:xfrm>
          <a:prstGeom prst="rect">
            <a:avLst/>
          </a:prstGeom>
        </p:spPr>
        <p:txBody>
          <a:bodyPr anchor="ctr"/>
          <a:lstStyle>
            <a:lvl1pPr marL="0" indent="0" algn="l">
              <a:buNone/>
              <a:defRPr b="1">
                <a:solidFill>
                  <a:schemeClr val="accent1"/>
                </a:solidFill>
              </a:defRPr>
            </a:lvl1pPr>
          </a:lstStyle>
          <a:p>
            <a:pPr lvl="0"/>
            <a:endParaRPr kumimoji="1" lang="zh-CN" altLang="en-US"/>
          </a:p>
        </p:txBody>
      </p:sp>
    </p:spTree>
    <p:extLst>
      <p:ext uri="{BB962C8B-B14F-4D97-AF65-F5344CB8AC3E}">
        <p14:creationId xmlns:p14="http://schemas.microsoft.com/office/powerpoint/2010/main" val="238801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office.msn.com.cn/"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3165443" y="5156913"/>
            <a:ext cx="5772586" cy="6472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3600" dirty="0">
                <a:solidFill>
                  <a:schemeClr val="tx1"/>
                </a:solidFill>
                <a:latin typeface="+mj-ea"/>
                <a:ea typeface="+mj-ea"/>
              </a:rPr>
              <a:t>本科生毕业答辩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522" y="2064582"/>
            <a:ext cx="2336428" cy="2336428"/>
          </a:xfrm>
          <a:prstGeom prst="rect">
            <a:avLst/>
          </a:prstGeom>
        </p:spPr>
      </p:pic>
    </p:spTree>
    <p:extLst>
      <p:ext uri="{BB962C8B-B14F-4D97-AF65-F5344CB8AC3E}">
        <p14:creationId xmlns:p14="http://schemas.microsoft.com/office/powerpoint/2010/main" val="42049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699493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8" name="矩形 7"/>
          <p:cNvSpPr/>
          <p:nvPr/>
        </p:nvSpPr>
        <p:spPr>
          <a:xfrm>
            <a:off x="-128917" y="0"/>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6"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相关工作</a:t>
            </a:r>
          </a:p>
        </p:txBody>
      </p:sp>
      <p:sp>
        <p:nvSpPr>
          <p:cNvPr id="7"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51" name="文本框 50"/>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Tree>
    <p:extLst>
      <p:ext uri="{BB962C8B-B14F-4D97-AF65-F5344CB8AC3E}">
        <p14:creationId xmlns:p14="http://schemas.microsoft.com/office/powerpoint/2010/main" val="110857866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250"/>
                            </p:stCondLst>
                            <p:childTnLst>
                              <p:par>
                                <p:cTn id="20" presetID="2" presetClass="exit" presetSubtype="1" fill="hold" grpId="0" nodeType="after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1" fill="hold" grpId="1" nodeType="clickEffect">
                                  <p:stCondLst>
                                    <p:cond delay="0"/>
                                  </p:stCondLst>
                                  <p:childTnLst>
                                    <p:anim calcmode="lin" valueType="num">
                                      <p:cBhvr additive="base">
                                        <p:cTn id="27" dur="500"/>
                                        <p:tgtEl>
                                          <p:spTgt spid="8"/>
                                        </p:tgtEl>
                                        <p:attrNameLst>
                                          <p:attrName>ppt_x</p:attrName>
                                        </p:attrNameLst>
                                      </p:cBhvr>
                                      <p:tavLst>
                                        <p:tav tm="0">
                                          <p:val>
                                            <p:strVal val="ppt_x"/>
                                          </p:val>
                                        </p:tav>
                                        <p:tav tm="100000">
                                          <p:val>
                                            <p:strVal val="ppt_x"/>
                                          </p:val>
                                        </p:tav>
                                      </p:tavLst>
                                    </p:anim>
                                    <p:anim calcmode="lin" valueType="num">
                                      <p:cBhvr additive="base">
                                        <p:cTn id="28" dur="500"/>
                                        <p:tgtEl>
                                          <p:spTgt spid="8"/>
                                        </p:tgtEl>
                                        <p:attrNameLst>
                                          <p:attrName>ppt_y</p:attrName>
                                        </p:attrNameLst>
                                      </p:cBhvr>
                                      <p:tavLst>
                                        <p:tav tm="0">
                                          <p:val>
                                            <p:strVal val="ppt_y"/>
                                          </p:val>
                                        </p:tav>
                                        <p:tav tm="100000">
                                          <p:val>
                                            <p:strVal val="0-ppt_h/2"/>
                                          </p:val>
                                        </p:tav>
                                      </p:tavLst>
                                    </p:anim>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6">
                                            <p:txEl>
                                              <p:pRg st="0" end="0"/>
                                            </p:txEl>
                                          </p:spTgt>
                                        </p:tgtEl>
                                      </p:cBhvr>
                                    </p:animEffect>
                                    <p:set>
                                      <p:cBhvr>
                                        <p:cTn id="35" dur="1" fill="hold">
                                          <p:stCondLst>
                                            <p:cond delay="24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7">
                                            <p:txEl>
                                              <p:pRg st="0" end="0"/>
                                            </p:txEl>
                                          </p:spTgt>
                                        </p:tgtEl>
                                      </p:cBhvr>
                                    </p:animEffect>
                                    <p:set>
                                      <p:cBhvr>
                                        <p:cTn id="38" dur="1" fill="hold">
                                          <p:stCondLst>
                                            <p:cond delay="249"/>
                                          </p:stCondLst>
                                        </p:cTn>
                                        <p:tgtEl>
                                          <p:spTgt spid="7">
                                            <p:txEl>
                                              <p:pRg st="0" end="0"/>
                                            </p:txEl>
                                          </p:spTgt>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Effect transition="in" filter="fade">
                                      <p:cBhvr>
                                        <p:cTn id="42" dur="500"/>
                                        <p:tgtEl>
                                          <p:spTgt spid="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P spid="8" grpId="0" animBg="1"/>
      <p:bldP spid="8" grpId="1" animBg="1"/>
      <p:bldP spid="6" grpId="0" build="p"/>
      <p:bldP spid="6" grpId="1" build="allAtOnce"/>
      <p:bldP spid="7" grpId="0" build="p"/>
      <p:bldP spid="7" grpId="1" build="allAtOnce"/>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相关工作</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5327"/>
          <a:stretch/>
        </p:blipFill>
        <p:spPr>
          <a:xfrm>
            <a:off x="6844609" y="1427317"/>
            <a:ext cx="3737515" cy="4343605"/>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normAutofit fontScale="92500" lnSpcReduction="20000"/>
          </a:bodyPr>
          <a:lstStyle/>
          <a:p>
            <a:endParaRPr lang="zh-CN" altLang="en-US"/>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zh-CN" altLang="en-US" sz="2400" smtClean="0">
                              <a:latin typeface="Cambria Math" panose="02040503050406030204" pitchFamily="18" charset="0"/>
                            </a:rPr>
                          </m:ctrlPr>
                        </m:dPr>
                        <m:e>
                          <m:acc>
                            <m:accPr>
                              <m:chr m:val="⃗"/>
                              <m:ctrlPr>
                                <a:rPr lang="zh-CN" altLang="en-US" sz="2400">
                                  <a:latin typeface="Cambria Math" panose="02040503050406030204" pitchFamily="18" charset="0"/>
                                </a:rPr>
                              </m:ctrlPr>
                            </m:accPr>
                            <m:e>
                              <m:sSub>
                                <m:sSubPr>
                                  <m:ctrlPr>
                                    <a:rPr lang="zh-CN" altLang="en-US" sz="2400">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8" name="矩形 197"/>
              <p:cNvSpPr/>
              <p:nvPr/>
            </p:nvSpPr>
            <p:spPr>
              <a:xfrm>
                <a:off x="3245085" y="3924081"/>
                <a:ext cx="48974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9" name="矩形 198"/>
              <p:cNvSpPr/>
              <p:nvPr/>
            </p:nvSpPr>
            <p:spPr>
              <a:xfrm>
                <a:off x="4895253" y="3924914"/>
                <a:ext cx="4950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0" name="矩形 199"/>
              <p:cNvSpPr/>
              <p:nvPr/>
            </p:nvSpPr>
            <p:spPr>
              <a:xfrm>
                <a:off x="6535655" y="3924081"/>
                <a:ext cx="4950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1" name="矩形 200"/>
              <p:cNvSpPr/>
              <p:nvPr/>
            </p:nvSpPr>
            <p:spPr>
              <a:xfrm>
                <a:off x="8069377" y="3924081"/>
                <a:ext cx="4950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up)">
                                      <p:cBhvr>
                                        <p:cTn id="7" dur="500"/>
                                        <p:tgtEl>
                                          <p:spTgt spid="1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9"/>
                                        </p:tgtEl>
                                        <p:attrNameLst>
                                          <p:attrName>style.visibility</p:attrName>
                                        </p:attrNameLst>
                                      </p:cBhvr>
                                      <p:to>
                                        <p:strVal val="visible"/>
                                      </p:to>
                                    </p:set>
                                    <p:animEffect transition="in" filter="wipe(up)">
                                      <p:cBhvr>
                                        <p:cTn id="14" dur="500"/>
                                        <p:tgtEl>
                                          <p:spTgt spid="18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500"/>
                                        <p:tgtEl>
                                          <p:spTgt spid="19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90"/>
                                        </p:tgtEl>
                                        <p:attrNameLst>
                                          <p:attrName>style.visibility</p:attrName>
                                        </p:attrNameLst>
                                      </p:cBhvr>
                                      <p:to>
                                        <p:strVal val="visible"/>
                                      </p:to>
                                    </p:set>
                                    <p:animEffect transition="in" filter="wipe(up)">
                                      <p:cBhvr>
                                        <p:cTn id="21" dur="500"/>
                                        <p:tgtEl>
                                          <p:spTgt spid="19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0"/>
                                        </p:tgtEl>
                                        <p:attrNameLst>
                                          <p:attrName>style.visibility</p:attrName>
                                        </p:attrNameLst>
                                      </p:cBhvr>
                                      <p:to>
                                        <p:strVal val="visible"/>
                                      </p:to>
                                    </p:set>
                                    <p:animEffect transition="in" filter="fade">
                                      <p:cBhvr>
                                        <p:cTn id="24" dur="500"/>
                                        <p:tgtEl>
                                          <p:spTgt spid="200"/>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wipe(up)">
                                      <p:cBhvr>
                                        <p:cTn id="28" dur="500"/>
                                        <p:tgtEl>
                                          <p:spTgt spid="19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animEffect transition="in" filter="fade">
                                      <p:cBhvr>
                                        <p:cTn id="31" dur="500"/>
                                        <p:tgtEl>
                                          <p:spTgt spid="20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2"/>
                                        </p:tgtEl>
                                        <p:attrNameLst>
                                          <p:attrName>style.visibility</p:attrName>
                                        </p:attrNameLst>
                                      </p:cBhvr>
                                      <p:to>
                                        <p:strVal val="visible"/>
                                      </p:to>
                                    </p:set>
                                    <p:animEffect transition="in" filter="wipe(left)">
                                      <p:cBhvr>
                                        <p:cTn id="41" dur="1000"/>
                                        <p:tgtEl>
                                          <p:spTgt spid="19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wipe(left)">
                                      <p:cBhvr>
                                        <p:cTn id="46" dur="1000"/>
                                        <p:tgtEl>
                                          <p:spTgt spid="78"/>
                                        </p:tgtEl>
                                      </p:cBhvr>
                                    </p:animEffect>
                                  </p:childTnLst>
                                </p:cTn>
                              </p:par>
                              <p:par>
                                <p:cTn id="47" presetID="22" presetClass="entr" presetSubtype="8" fill="hold" nodeType="withEffect">
                                  <p:stCondLst>
                                    <p:cond delay="500"/>
                                  </p:stCondLst>
                                  <p:childTnLst>
                                    <p:set>
                                      <p:cBhvr>
                                        <p:cTn id="48" dur="1" fill="hold">
                                          <p:stCondLst>
                                            <p:cond delay="0"/>
                                          </p:stCondLst>
                                        </p:cTn>
                                        <p:tgtEl>
                                          <p:spTgt spid="79"/>
                                        </p:tgtEl>
                                        <p:attrNameLst>
                                          <p:attrName>style.visibility</p:attrName>
                                        </p:attrNameLst>
                                      </p:cBhvr>
                                      <p:to>
                                        <p:strVal val="visible"/>
                                      </p:to>
                                    </p:set>
                                    <p:animEffect transition="in" filter="wipe(left)">
                                      <p:cBhvr>
                                        <p:cTn id="49" dur="1000"/>
                                        <p:tgtEl>
                                          <p:spTgt spid="79"/>
                                        </p:tgtEl>
                                      </p:cBhvr>
                                    </p:animEffect>
                                  </p:childTnLst>
                                </p:cTn>
                              </p:par>
                              <p:par>
                                <p:cTn id="50" presetID="22" presetClass="entr" presetSubtype="8" fill="hold" nodeType="withEffect">
                                  <p:stCondLst>
                                    <p:cond delay="1000"/>
                                  </p:stCondLst>
                                  <p:childTnLst>
                                    <p:set>
                                      <p:cBhvr>
                                        <p:cTn id="51" dur="1" fill="hold">
                                          <p:stCondLst>
                                            <p:cond delay="0"/>
                                          </p:stCondLst>
                                        </p:cTn>
                                        <p:tgtEl>
                                          <p:spTgt spid="80"/>
                                        </p:tgtEl>
                                        <p:attrNameLst>
                                          <p:attrName>style.visibility</p:attrName>
                                        </p:attrNameLst>
                                      </p:cBhvr>
                                      <p:to>
                                        <p:strVal val="visible"/>
                                      </p:to>
                                    </p:set>
                                    <p:animEffect transition="in" filter="wipe(left)">
                                      <p:cBhvr>
                                        <p:cTn id="52" dur="1000"/>
                                        <p:tgtEl>
                                          <p:spTgt spid="80"/>
                                        </p:tgtEl>
                                      </p:cBhvr>
                                    </p:animEffect>
                                  </p:childTnLst>
                                </p:cTn>
                              </p:par>
                              <p:par>
                                <p:cTn id="53" presetID="22" presetClass="entr" presetSubtype="8" fill="hold" nodeType="withEffect">
                                  <p:stCondLst>
                                    <p:cond delay="1500"/>
                                  </p:stCondLst>
                                  <p:childTnLst>
                                    <p:set>
                                      <p:cBhvr>
                                        <p:cTn id="54" dur="1" fill="hold">
                                          <p:stCondLst>
                                            <p:cond delay="0"/>
                                          </p:stCondLst>
                                        </p:cTn>
                                        <p:tgtEl>
                                          <p:spTgt spid="194"/>
                                        </p:tgtEl>
                                        <p:attrNameLst>
                                          <p:attrName>style.visibility</p:attrName>
                                        </p:attrNameLst>
                                      </p:cBhvr>
                                      <p:to>
                                        <p:strVal val="visible"/>
                                      </p:to>
                                    </p:set>
                                    <p:animEffect transition="in" filter="wipe(left)">
                                      <p:cBhvr>
                                        <p:cTn id="55" dur="1000"/>
                                        <p:tgtEl>
                                          <p:spTgt spid="194"/>
                                        </p:tgtEl>
                                      </p:cBhvr>
                                    </p:animEffect>
                                  </p:childTnLst>
                                </p:cTn>
                              </p:par>
                            </p:childTnLst>
                          </p:cTn>
                        </p:par>
                        <p:par>
                          <p:cTn id="56" fill="hold">
                            <p:stCondLst>
                              <p:cond delay="2500"/>
                            </p:stCondLst>
                            <p:childTnLst>
                              <p:par>
                                <p:cTn id="57" presetID="22" presetClass="entr" presetSubtype="8" fill="hold"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left)">
                                      <p:cBhvr>
                                        <p:cTn id="59" dur="1000"/>
                                        <p:tgtEl>
                                          <p:spTgt spid="90"/>
                                        </p:tgtEl>
                                      </p:cBhvr>
                                    </p:animEffect>
                                  </p:childTnLst>
                                </p:cTn>
                              </p:par>
                              <p:par>
                                <p:cTn id="60" presetID="22" presetClass="entr" presetSubtype="8" fill="hold" nodeType="withEffect">
                                  <p:stCondLst>
                                    <p:cond delay="500"/>
                                  </p:stCondLst>
                                  <p:childTnLst>
                                    <p:set>
                                      <p:cBhvr>
                                        <p:cTn id="61" dur="1" fill="hold">
                                          <p:stCondLst>
                                            <p:cond delay="0"/>
                                          </p:stCondLst>
                                        </p:cTn>
                                        <p:tgtEl>
                                          <p:spTgt spid="106"/>
                                        </p:tgtEl>
                                        <p:attrNameLst>
                                          <p:attrName>style.visibility</p:attrName>
                                        </p:attrNameLst>
                                      </p:cBhvr>
                                      <p:to>
                                        <p:strVal val="visible"/>
                                      </p:to>
                                    </p:set>
                                    <p:animEffect transition="in" filter="wipe(left)">
                                      <p:cBhvr>
                                        <p:cTn id="62" dur="1000"/>
                                        <p:tgtEl>
                                          <p:spTgt spid="106"/>
                                        </p:tgtEl>
                                      </p:cBhvr>
                                    </p:animEffect>
                                  </p:childTnLst>
                                </p:cTn>
                              </p:par>
                              <p:par>
                                <p:cTn id="63" presetID="22" presetClass="entr" presetSubtype="8" fill="hold" nodeType="withEffect">
                                  <p:stCondLst>
                                    <p:cond delay="1000"/>
                                  </p:stCondLst>
                                  <p:childTnLst>
                                    <p:set>
                                      <p:cBhvr>
                                        <p:cTn id="64" dur="1" fill="hold">
                                          <p:stCondLst>
                                            <p:cond delay="0"/>
                                          </p:stCondLst>
                                        </p:cTn>
                                        <p:tgtEl>
                                          <p:spTgt spid="115"/>
                                        </p:tgtEl>
                                        <p:attrNameLst>
                                          <p:attrName>style.visibility</p:attrName>
                                        </p:attrNameLst>
                                      </p:cBhvr>
                                      <p:to>
                                        <p:strVal val="visible"/>
                                      </p:to>
                                    </p:set>
                                    <p:animEffect transition="in" filter="wipe(left)">
                                      <p:cBhvr>
                                        <p:cTn id="65" dur="1000"/>
                                        <p:tgtEl>
                                          <p:spTgt spid="115"/>
                                        </p:tgtEl>
                                      </p:cBhvr>
                                    </p:animEffect>
                                  </p:childTnLst>
                                </p:cTn>
                              </p:par>
                              <p:par>
                                <p:cTn id="66" presetID="22" presetClass="entr" presetSubtype="8" fill="hold" nodeType="withEffect">
                                  <p:stCondLst>
                                    <p:cond delay="1500"/>
                                  </p:stCondLst>
                                  <p:childTnLst>
                                    <p:set>
                                      <p:cBhvr>
                                        <p:cTn id="67" dur="1" fill="hold">
                                          <p:stCondLst>
                                            <p:cond delay="0"/>
                                          </p:stCondLst>
                                        </p:cTn>
                                        <p:tgtEl>
                                          <p:spTgt spid="124"/>
                                        </p:tgtEl>
                                        <p:attrNameLst>
                                          <p:attrName>style.visibility</p:attrName>
                                        </p:attrNameLst>
                                      </p:cBhvr>
                                      <p:to>
                                        <p:strVal val="visible"/>
                                      </p:to>
                                    </p:set>
                                    <p:animEffect transition="in" filter="wipe(left)">
                                      <p:cBhvr>
                                        <p:cTn id="68" dur="1000"/>
                                        <p:tgtEl>
                                          <p:spTgt spid="124"/>
                                        </p:tgtEl>
                                      </p:cBhvr>
                                    </p:animEffect>
                                  </p:childTnLst>
                                </p:cTn>
                              </p:par>
                              <p:par>
                                <p:cTn id="69" presetID="22" presetClass="entr" presetSubtype="8" fill="hold" nodeType="withEffect">
                                  <p:stCondLst>
                                    <p:cond delay="2000"/>
                                  </p:stCondLst>
                                  <p:childTnLst>
                                    <p:set>
                                      <p:cBhvr>
                                        <p:cTn id="70" dur="1" fill="hold">
                                          <p:stCondLst>
                                            <p:cond delay="0"/>
                                          </p:stCondLst>
                                        </p:cTn>
                                        <p:tgtEl>
                                          <p:spTgt spid="133"/>
                                        </p:tgtEl>
                                        <p:attrNameLst>
                                          <p:attrName>style.visibility</p:attrName>
                                        </p:attrNameLst>
                                      </p:cBhvr>
                                      <p:to>
                                        <p:strVal val="visible"/>
                                      </p:to>
                                    </p:set>
                                    <p:animEffect transition="in" filter="wipe(left)">
                                      <p:cBhvr>
                                        <p:cTn id="71" dur="1000"/>
                                        <p:tgtEl>
                                          <p:spTgt spid="133"/>
                                        </p:tgtEl>
                                      </p:cBhvr>
                                    </p:animEffect>
                                  </p:childTnLst>
                                </p:cTn>
                              </p:par>
                              <p:par>
                                <p:cTn id="72" presetID="22" presetClass="entr" presetSubtype="8" fill="hold" nodeType="withEffect">
                                  <p:stCondLst>
                                    <p:cond delay="2500"/>
                                  </p:stCondLst>
                                  <p:childTnLst>
                                    <p:set>
                                      <p:cBhvr>
                                        <p:cTn id="73" dur="1" fill="hold">
                                          <p:stCondLst>
                                            <p:cond delay="0"/>
                                          </p:stCondLst>
                                        </p:cTn>
                                        <p:tgtEl>
                                          <p:spTgt spid="142"/>
                                        </p:tgtEl>
                                        <p:attrNameLst>
                                          <p:attrName>style.visibility</p:attrName>
                                        </p:attrNameLst>
                                      </p:cBhvr>
                                      <p:to>
                                        <p:strVal val="visible"/>
                                      </p:to>
                                    </p:set>
                                    <p:animEffect transition="in" filter="wipe(left)">
                                      <p:cBhvr>
                                        <p:cTn id="74" dur="1000"/>
                                        <p:tgtEl>
                                          <p:spTgt spid="142"/>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159"/>
                                        </p:tgtEl>
                                        <p:attrNameLst>
                                          <p:attrName>style.visibility</p:attrName>
                                        </p:attrNameLst>
                                      </p:cBhvr>
                                      <p:to>
                                        <p:strVal val="visible"/>
                                      </p:to>
                                    </p:set>
                                    <p:animEffect transition="in" filter="wipe(left)">
                                      <p:cBhvr>
                                        <p:cTn id="78" dur="1000"/>
                                        <p:tgtEl>
                                          <p:spTgt spid="159"/>
                                        </p:tgtEl>
                                      </p:cBhvr>
                                    </p:animEffect>
                                  </p:childTnLst>
                                </p:cTn>
                              </p:par>
                              <p:par>
                                <p:cTn id="79" presetID="22" presetClass="entr" presetSubtype="8" fill="hold" nodeType="withEffect">
                                  <p:stCondLst>
                                    <p:cond delay="500"/>
                                  </p:stCondLst>
                                  <p:childTnLst>
                                    <p:set>
                                      <p:cBhvr>
                                        <p:cTn id="80" dur="1" fill="hold">
                                          <p:stCondLst>
                                            <p:cond delay="0"/>
                                          </p:stCondLst>
                                        </p:cTn>
                                        <p:tgtEl>
                                          <p:spTgt spid="160"/>
                                        </p:tgtEl>
                                        <p:attrNameLst>
                                          <p:attrName>style.visibility</p:attrName>
                                        </p:attrNameLst>
                                      </p:cBhvr>
                                      <p:to>
                                        <p:strVal val="visible"/>
                                      </p:to>
                                    </p:set>
                                    <p:animEffect transition="in" filter="wipe(left)">
                                      <p:cBhvr>
                                        <p:cTn id="81" dur="1000"/>
                                        <p:tgtEl>
                                          <p:spTgt spid="160"/>
                                        </p:tgtEl>
                                      </p:cBhvr>
                                    </p:animEffect>
                                  </p:childTnLst>
                                </p:cTn>
                              </p:par>
                              <p:par>
                                <p:cTn id="82" presetID="22" presetClass="entr" presetSubtype="8" fill="hold" nodeType="withEffect">
                                  <p:stCondLst>
                                    <p:cond delay="1000"/>
                                  </p:stCondLst>
                                  <p:childTnLst>
                                    <p:set>
                                      <p:cBhvr>
                                        <p:cTn id="83" dur="1" fill="hold">
                                          <p:stCondLst>
                                            <p:cond delay="0"/>
                                          </p:stCondLst>
                                        </p:cTn>
                                        <p:tgtEl>
                                          <p:spTgt spid="161"/>
                                        </p:tgtEl>
                                        <p:attrNameLst>
                                          <p:attrName>style.visibility</p:attrName>
                                        </p:attrNameLst>
                                      </p:cBhvr>
                                      <p:to>
                                        <p:strVal val="visible"/>
                                      </p:to>
                                    </p:set>
                                    <p:animEffect transition="in" filter="wipe(left)">
                                      <p:cBhvr>
                                        <p:cTn id="84" dur="1000"/>
                                        <p:tgtEl>
                                          <p:spTgt spid="161"/>
                                        </p:tgtEl>
                                      </p:cBhvr>
                                    </p:animEffect>
                                  </p:childTnLst>
                                </p:cTn>
                              </p:par>
                              <p:par>
                                <p:cTn id="85" presetID="22" presetClass="entr" presetSubtype="8" fill="hold" nodeType="withEffect">
                                  <p:stCondLst>
                                    <p:cond delay="1500"/>
                                  </p:stCondLst>
                                  <p:childTnLst>
                                    <p:set>
                                      <p:cBhvr>
                                        <p:cTn id="86" dur="1" fill="hold">
                                          <p:stCondLst>
                                            <p:cond delay="0"/>
                                          </p:stCondLst>
                                        </p:cTn>
                                        <p:tgtEl>
                                          <p:spTgt spid="162"/>
                                        </p:tgtEl>
                                        <p:attrNameLst>
                                          <p:attrName>style.visibility</p:attrName>
                                        </p:attrNameLst>
                                      </p:cBhvr>
                                      <p:to>
                                        <p:strVal val="visible"/>
                                      </p:to>
                                    </p:set>
                                    <p:animEffect transition="in" filter="wipe(left)">
                                      <p:cBhvr>
                                        <p:cTn id="87" dur="1000"/>
                                        <p:tgtEl>
                                          <p:spTgt spid="16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93"/>
                                        </p:tgtEl>
                                        <p:attrNameLst>
                                          <p:attrName>style.visibility</p:attrName>
                                        </p:attrNameLst>
                                      </p:cBhvr>
                                      <p:to>
                                        <p:strVal val="visible"/>
                                      </p:to>
                                    </p:set>
                                    <p:animEffect transition="in" filter="wipe(left)">
                                      <p:cBhvr>
                                        <p:cTn id="92" dur="500"/>
                                        <p:tgtEl>
                                          <p:spTgt spid="193"/>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04"/>
                                        </p:tgtEl>
                                        <p:attrNameLst>
                                          <p:attrName>style.visibility</p:attrName>
                                        </p:attrNameLst>
                                      </p:cBhvr>
                                      <p:to>
                                        <p:strVal val="visible"/>
                                      </p:to>
                                    </p:set>
                                    <p:animEffect transition="in" filter="fade">
                                      <p:cBhvr>
                                        <p:cTn id="96"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199" grpId="0"/>
      <p:bldP spid="200" grpId="0"/>
      <p:bldP spid="201" grpId="0"/>
      <p:bldP spid="203" grpId="0"/>
      <p:bldP spid="2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grpSp>
        <p:nvGrpSpPr>
          <p:cNvPr id="6"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椭圆 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0" name="组合 20"/>
            <p:cNvGrpSpPr/>
            <p:nvPr/>
          </p:nvGrpSpPr>
          <p:grpSpPr>
            <a:xfrm>
              <a:off x="1542029" y="2918544"/>
              <a:ext cx="507108" cy="784050"/>
              <a:chOff x="6257925" y="-9525"/>
              <a:chExt cx="1514475" cy="2341563"/>
            </a:xfrm>
            <a:solidFill>
              <a:schemeClr val="accent1">
                <a:lumMod val="75000"/>
              </a:schemeClr>
            </a:solidFill>
          </p:grpSpPr>
          <p:sp>
            <p:nvSpPr>
              <p:cNvPr id="1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矩形 6"/>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6" name="组 15"/>
          <p:cNvGrpSpPr/>
          <p:nvPr/>
        </p:nvGrpSpPr>
        <p:grpSpPr>
          <a:xfrm>
            <a:off x="3021353" y="3543378"/>
            <a:ext cx="1572796" cy="1572796"/>
            <a:chOff x="886691" y="2401677"/>
            <a:chExt cx="1817784" cy="1817784"/>
          </a:xfrm>
        </p:grpSpPr>
        <p:sp>
          <p:nvSpPr>
            <p:cNvPr id="18" name="椭圆 1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椭圆 20"/>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2" name="组合 20"/>
            <p:cNvGrpSpPr/>
            <p:nvPr/>
          </p:nvGrpSpPr>
          <p:grpSpPr>
            <a:xfrm>
              <a:off x="1542029" y="2918544"/>
              <a:ext cx="507108" cy="784050"/>
              <a:chOff x="6257925" y="-9525"/>
              <a:chExt cx="1514475" cy="2341563"/>
            </a:xfrm>
            <a:solidFill>
              <a:schemeClr val="accent1">
                <a:lumMod val="75000"/>
              </a:schemeClr>
            </a:solidFill>
          </p:grpSpPr>
          <p:sp>
            <p:nvSpPr>
              <p:cNvPr id="23"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6" name="矩形 25"/>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 27"/>
          <p:cNvGrpSpPr/>
          <p:nvPr/>
        </p:nvGrpSpPr>
        <p:grpSpPr>
          <a:xfrm>
            <a:off x="4997786" y="2386233"/>
            <a:ext cx="1572796" cy="1572796"/>
            <a:chOff x="886691" y="2401677"/>
            <a:chExt cx="1817784" cy="1817784"/>
          </a:xfrm>
        </p:grpSpPr>
        <p:sp>
          <p:nvSpPr>
            <p:cNvPr id="38" name="椭圆 3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椭圆 3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0" name="组合 20"/>
            <p:cNvGrpSpPr/>
            <p:nvPr/>
          </p:nvGrpSpPr>
          <p:grpSpPr>
            <a:xfrm>
              <a:off x="1542029" y="2918544"/>
              <a:ext cx="507108" cy="784050"/>
              <a:chOff x="6257925" y="-9525"/>
              <a:chExt cx="1514475" cy="2341563"/>
            </a:xfrm>
            <a:solidFill>
              <a:schemeClr val="accent1">
                <a:lumMod val="75000"/>
              </a:schemeClr>
            </a:solidFill>
          </p:grpSpPr>
          <p:sp>
            <p:nvSpPr>
              <p:cNvPr id="4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9" name="矩形 28"/>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0" name="组 29"/>
          <p:cNvGrpSpPr/>
          <p:nvPr/>
        </p:nvGrpSpPr>
        <p:grpSpPr>
          <a:xfrm>
            <a:off x="6919499" y="3543378"/>
            <a:ext cx="1572796" cy="1572796"/>
            <a:chOff x="886691" y="2401677"/>
            <a:chExt cx="1817784" cy="1817784"/>
          </a:xfrm>
        </p:grpSpPr>
        <p:sp>
          <p:nvSpPr>
            <p:cNvPr id="32" name="椭圆 31"/>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椭圆 32"/>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4" name="组合 20"/>
            <p:cNvGrpSpPr/>
            <p:nvPr/>
          </p:nvGrpSpPr>
          <p:grpSpPr>
            <a:xfrm>
              <a:off x="1542029" y="2918544"/>
              <a:ext cx="507108" cy="784050"/>
              <a:chOff x="6257925" y="-9525"/>
              <a:chExt cx="1514475" cy="2341563"/>
            </a:xfrm>
            <a:solidFill>
              <a:schemeClr val="accent1">
                <a:lumMod val="75000"/>
              </a:schemeClr>
            </a:solidFill>
          </p:grpSpPr>
          <p:sp>
            <p:nvSpPr>
              <p:cNvPr id="3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1" name="矩形 30"/>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4" name="组 43"/>
          <p:cNvGrpSpPr/>
          <p:nvPr/>
        </p:nvGrpSpPr>
        <p:grpSpPr>
          <a:xfrm>
            <a:off x="8970347" y="2386233"/>
            <a:ext cx="1572796" cy="1572796"/>
            <a:chOff x="886691" y="2401677"/>
            <a:chExt cx="1817784" cy="1817784"/>
          </a:xfrm>
        </p:grpSpPr>
        <p:sp>
          <p:nvSpPr>
            <p:cNvPr id="45" name="椭圆 4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椭圆 4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7" name="组合 20"/>
            <p:cNvGrpSpPr/>
            <p:nvPr/>
          </p:nvGrpSpPr>
          <p:grpSpPr>
            <a:xfrm>
              <a:off x="1542029" y="2918544"/>
              <a:ext cx="507108" cy="784050"/>
              <a:chOff x="6257925" y="-9525"/>
              <a:chExt cx="1514475" cy="2341563"/>
            </a:xfrm>
            <a:solidFill>
              <a:schemeClr val="accent1">
                <a:lumMod val="75000"/>
              </a:schemeClr>
            </a:solidFill>
          </p:grpSpPr>
          <p:sp>
            <p:nvSpPr>
              <p:cNvPr id="4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3" name="组 52"/>
          <p:cNvGrpSpPr/>
          <p:nvPr/>
        </p:nvGrpSpPr>
        <p:grpSpPr>
          <a:xfrm>
            <a:off x="1094979" y="1306121"/>
            <a:ext cx="2535087" cy="957222"/>
            <a:chOff x="1089462" y="1294982"/>
            <a:chExt cx="2535087" cy="957222"/>
          </a:xfrm>
        </p:grpSpPr>
        <p:sp>
          <p:nvSpPr>
            <p:cNvPr id="5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2" name="矩形 5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4" name="组 53"/>
          <p:cNvGrpSpPr/>
          <p:nvPr/>
        </p:nvGrpSpPr>
        <p:grpSpPr>
          <a:xfrm>
            <a:off x="3021353" y="5266885"/>
            <a:ext cx="2535087" cy="957222"/>
            <a:chOff x="1089462" y="1294982"/>
            <a:chExt cx="2535087" cy="957222"/>
          </a:xfrm>
        </p:grpSpPr>
        <p:sp>
          <p:nvSpPr>
            <p:cNvPr id="55"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6" name="矩形 55"/>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7" name="组 56"/>
          <p:cNvGrpSpPr/>
          <p:nvPr/>
        </p:nvGrpSpPr>
        <p:grpSpPr>
          <a:xfrm>
            <a:off x="4997786" y="1292580"/>
            <a:ext cx="2535087" cy="957222"/>
            <a:chOff x="1089462" y="1294982"/>
            <a:chExt cx="2535087" cy="957222"/>
          </a:xfrm>
        </p:grpSpPr>
        <p:sp>
          <p:nvSpPr>
            <p:cNvPr id="58"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9" name="矩形 58"/>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0" name="组 59"/>
          <p:cNvGrpSpPr/>
          <p:nvPr/>
        </p:nvGrpSpPr>
        <p:grpSpPr>
          <a:xfrm>
            <a:off x="8970347" y="1292580"/>
            <a:ext cx="2535087" cy="957222"/>
            <a:chOff x="1089462" y="1294982"/>
            <a:chExt cx="2535087" cy="957222"/>
          </a:xfrm>
        </p:grpSpPr>
        <p:sp>
          <p:nvSpPr>
            <p:cNvPr id="6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2" name="矩形 6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3" name="组 62"/>
          <p:cNvGrpSpPr/>
          <p:nvPr/>
        </p:nvGrpSpPr>
        <p:grpSpPr>
          <a:xfrm>
            <a:off x="6919499" y="5266885"/>
            <a:ext cx="2535087" cy="957222"/>
            <a:chOff x="1089462" y="1294982"/>
            <a:chExt cx="2535087" cy="957222"/>
          </a:xfrm>
        </p:grpSpPr>
        <p:sp>
          <p:nvSpPr>
            <p:cNvPr id="6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5" name="矩形 64"/>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spTree>
    <p:extLst>
      <p:ext uri="{BB962C8B-B14F-4D97-AF65-F5344CB8AC3E}">
        <p14:creationId xmlns:p14="http://schemas.microsoft.com/office/powerpoint/2010/main" val="168862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sp>
        <p:nvSpPr>
          <p:cNvPr id="6" name="右箭头 5"/>
          <p:cNvSpPr/>
          <p:nvPr/>
        </p:nvSpPr>
        <p:spPr>
          <a:xfrm>
            <a:off x="753956" y="3436373"/>
            <a:ext cx="10456606" cy="280220"/>
          </a:xfrm>
          <a:prstGeom prst="rightArrow">
            <a:avLst/>
          </a:prstGeom>
          <a:gradFill>
            <a:gsLst>
              <a:gs pos="100000">
                <a:schemeClr val="bg1">
                  <a:alpha val="0"/>
                </a:schemeClr>
              </a:gs>
              <a:gs pos="67000">
                <a:schemeClr val="accent1">
                  <a:lumMod val="75000"/>
                </a:schemeClr>
              </a:gs>
              <a:gs pos="23000">
                <a:schemeClr val="accent1">
                  <a:lumMod val="50000"/>
                  <a:alpha val="8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 6"/>
          <p:cNvGrpSpPr/>
          <p:nvPr/>
        </p:nvGrpSpPr>
        <p:grpSpPr>
          <a:xfrm>
            <a:off x="753956" y="1922988"/>
            <a:ext cx="2919647" cy="1245981"/>
            <a:chOff x="886691" y="1746008"/>
            <a:chExt cx="2919647" cy="1245981"/>
          </a:xfrm>
        </p:grpSpPr>
        <p:sp>
          <p:nvSpPr>
            <p:cNvPr id="21" name="矩形 2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27" name="组 26"/>
          <p:cNvGrpSpPr/>
          <p:nvPr/>
        </p:nvGrpSpPr>
        <p:grpSpPr>
          <a:xfrm>
            <a:off x="3398834" y="3921907"/>
            <a:ext cx="2919647" cy="1245981"/>
            <a:chOff x="886691" y="1746008"/>
            <a:chExt cx="2919647" cy="1245981"/>
          </a:xfrm>
        </p:grpSpPr>
        <p:sp>
          <p:nvSpPr>
            <p:cNvPr id="28" name="矩形 27"/>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9"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0" name="组 29"/>
          <p:cNvGrpSpPr/>
          <p:nvPr/>
        </p:nvGrpSpPr>
        <p:grpSpPr>
          <a:xfrm>
            <a:off x="5817569" y="1922988"/>
            <a:ext cx="2919647" cy="1245981"/>
            <a:chOff x="886691" y="1746008"/>
            <a:chExt cx="2919647" cy="1245981"/>
          </a:xfrm>
        </p:grpSpPr>
        <p:sp>
          <p:nvSpPr>
            <p:cNvPr id="31" name="矩形 3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3" name="组 32"/>
          <p:cNvGrpSpPr/>
          <p:nvPr/>
        </p:nvGrpSpPr>
        <p:grpSpPr>
          <a:xfrm>
            <a:off x="8462447" y="3921907"/>
            <a:ext cx="2919647" cy="1245981"/>
            <a:chOff x="886691" y="1746008"/>
            <a:chExt cx="2919647" cy="1245981"/>
          </a:xfrm>
        </p:grpSpPr>
        <p:sp>
          <p:nvSpPr>
            <p:cNvPr id="34" name="矩形 33"/>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5"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spTree>
    <p:extLst>
      <p:ext uri="{BB962C8B-B14F-4D97-AF65-F5344CB8AC3E}">
        <p14:creationId xmlns:p14="http://schemas.microsoft.com/office/powerpoint/2010/main" val="56800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01</a:t>
            </a:r>
            <a:endParaRPr kumimoji="1" lang="zh-CN" altLang="en-US" dirty="0"/>
          </a:p>
        </p:txBody>
      </p:sp>
      <p:pic>
        <p:nvPicPr>
          <p:cNvPr id="9" name="图片 8"/>
          <p:cNvPicPr>
            <a:picLocks noChangeAspect="1"/>
          </p:cNvPicPr>
          <p:nvPr/>
        </p:nvPicPr>
        <p:blipFill rotWithShape="1">
          <a:blip r:embed="rId2">
            <a:extLst>
              <a:ext uri="{BEBA8EAE-BF5A-486C-A8C5-ECC9F3942E4B}">
                <a14:imgProps xmlns:a14="http://schemas.microsoft.com/office/drawing/2010/main">
                  <a14:imgLayer r:embed="rId3">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7277"/>
          <a:stretch/>
        </p:blipFill>
        <p:spPr>
          <a:xfrm>
            <a:off x="0" y="4223630"/>
            <a:ext cx="12192000" cy="2634370"/>
          </a:xfrm>
          <a:prstGeom prst="rect">
            <a:avLst/>
          </a:prstGeom>
        </p:spPr>
      </p:pic>
      <p:sp>
        <p:nvSpPr>
          <p:cNvPr id="21" name="文本框 8"/>
          <p:cNvSpPr txBox="1"/>
          <p:nvPr/>
        </p:nvSpPr>
        <p:spPr>
          <a:xfrm>
            <a:off x="2639811" y="1730638"/>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15"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0"/>
          <p:cNvGrpSpPr/>
          <p:nvPr/>
        </p:nvGrpSpPr>
        <p:grpSpPr>
          <a:xfrm>
            <a:off x="1392860" y="1853668"/>
            <a:ext cx="647034" cy="1000393"/>
            <a:chOff x="6257925" y="-9525"/>
            <a:chExt cx="1514475" cy="2341563"/>
          </a:xfrm>
          <a:solidFill>
            <a:schemeClr val="tx1"/>
          </a:solidFill>
        </p:grpSpPr>
        <p:sp>
          <p:nvSpPr>
            <p:cNvPr id="2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框 8"/>
          <p:cNvSpPr txBox="1"/>
          <p:nvPr/>
        </p:nvSpPr>
        <p:spPr>
          <a:xfrm>
            <a:off x="7882626" y="1729369"/>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29"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0"/>
          <p:cNvGrpSpPr/>
          <p:nvPr/>
        </p:nvGrpSpPr>
        <p:grpSpPr>
          <a:xfrm>
            <a:off x="6635675" y="1852399"/>
            <a:ext cx="647034" cy="1000393"/>
            <a:chOff x="6257925" y="-9525"/>
            <a:chExt cx="1514475" cy="2341563"/>
          </a:xfrm>
          <a:solidFill>
            <a:schemeClr val="tx1"/>
          </a:solidFill>
        </p:grpSpPr>
        <p:sp>
          <p:nvSpPr>
            <p:cNvPr id="3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440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研究方法</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03</a:t>
            </a:r>
            <a:endParaRPr kumimoji="1" lang="zh-CN" altLang="en-US" dirty="0"/>
          </a:p>
        </p:txBody>
      </p:sp>
      <p:sp>
        <p:nvSpPr>
          <p:cNvPr id="5" name="右箭头 4"/>
          <p:cNvSpPr/>
          <p:nvPr/>
        </p:nvSpPr>
        <p:spPr>
          <a:xfrm>
            <a:off x="8458410" y="3023420"/>
            <a:ext cx="2831690" cy="2507226"/>
          </a:xfrm>
          <a:prstGeom prst="rightArrow">
            <a:avLst>
              <a:gd name="adj1" fmla="val 65827"/>
              <a:gd name="adj2" fmla="val 435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右箭头 20"/>
          <p:cNvSpPr/>
          <p:nvPr/>
        </p:nvSpPr>
        <p:spPr>
          <a:xfrm>
            <a:off x="6400484" y="3023420"/>
            <a:ext cx="2979174" cy="2507226"/>
          </a:xfrm>
          <a:prstGeom prst="rightArrow">
            <a:avLst>
              <a:gd name="adj1" fmla="val 65827"/>
              <a:gd name="adj2" fmla="val 4352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右箭头 23"/>
          <p:cNvSpPr/>
          <p:nvPr/>
        </p:nvSpPr>
        <p:spPr>
          <a:xfrm>
            <a:off x="3946455" y="3023420"/>
            <a:ext cx="3391078" cy="2507226"/>
          </a:xfrm>
          <a:prstGeom prst="rightArrow">
            <a:avLst>
              <a:gd name="adj1" fmla="val 65827"/>
              <a:gd name="adj2" fmla="val 435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右箭头 24"/>
          <p:cNvSpPr/>
          <p:nvPr/>
        </p:nvSpPr>
        <p:spPr>
          <a:xfrm>
            <a:off x="886691" y="3023420"/>
            <a:ext cx="4017357" cy="2507226"/>
          </a:xfrm>
          <a:prstGeom prst="rightArrow">
            <a:avLst>
              <a:gd name="adj1" fmla="val 65827"/>
              <a:gd name="adj2" fmla="val 4352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6" name="组 25"/>
          <p:cNvGrpSpPr/>
          <p:nvPr/>
        </p:nvGrpSpPr>
        <p:grpSpPr>
          <a:xfrm>
            <a:off x="886691" y="2160897"/>
            <a:ext cx="2454029" cy="1005915"/>
            <a:chOff x="886691" y="1746008"/>
            <a:chExt cx="2454029" cy="1005915"/>
          </a:xfrm>
        </p:grpSpPr>
        <p:sp>
          <p:nvSpPr>
            <p:cNvPr id="29" name="矩形 2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35" name="组 34"/>
          <p:cNvGrpSpPr/>
          <p:nvPr/>
        </p:nvGrpSpPr>
        <p:grpSpPr>
          <a:xfrm>
            <a:off x="3979901" y="2160897"/>
            <a:ext cx="2454029" cy="1005915"/>
            <a:chOff x="886691" y="1746008"/>
            <a:chExt cx="2454029" cy="1005915"/>
          </a:xfrm>
        </p:grpSpPr>
        <p:sp>
          <p:nvSpPr>
            <p:cNvPr id="36" name="矩形 35"/>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7"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grpSp>
        <p:nvGrpSpPr>
          <p:cNvPr id="38" name="组 37"/>
          <p:cNvGrpSpPr/>
          <p:nvPr/>
        </p:nvGrpSpPr>
        <p:grpSpPr>
          <a:xfrm>
            <a:off x="6644761" y="2160897"/>
            <a:ext cx="2454029" cy="1005915"/>
            <a:chOff x="886691" y="1746008"/>
            <a:chExt cx="2454029" cy="1005915"/>
          </a:xfrm>
        </p:grpSpPr>
        <p:sp>
          <p:nvSpPr>
            <p:cNvPr id="39" name="矩形 3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0"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41" name="组 40"/>
          <p:cNvGrpSpPr/>
          <p:nvPr/>
        </p:nvGrpSpPr>
        <p:grpSpPr>
          <a:xfrm>
            <a:off x="9309621" y="2160897"/>
            <a:ext cx="2454029" cy="1005915"/>
            <a:chOff x="886691" y="1746008"/>
            <a:chExt cx="2454029" cy="1005915"/>
          </a:xfrm>
        </p:grpSpPr>
        <p:sp>
          <p:nvSpPr>
            <p:cNvPr id="42" name="矩形 41"/>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3"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spTree>
    <p:extLst>
      <p:ext uri="{BB962C8B-B14F-4D97-AF65-F5344CB8AC3E}">
        <p14:creationId xmlns:p14="http://schemas.microsoft.com/office/powerpoint/2010/main" val="17983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5" name="立方体 4"/>
          <p:cNvSpPr/>
          <p:nvPr/>
        </p:nvSpPr>
        <p:spPr>
          <a:xfrm>
            <a:off x="2993922" y="1194620"/>
            <a:ext cx="2698956" cy="2934929"/>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立方体 12"/>
          <p:cNvSpPr/>
          <p:nvPr/>
        </p:nvSpPr>
        <p:spPr>
          <a:xfrm>
            <a:off x="2417915" y="1815595"/>
            <a:ext cx="2698956" cy="2934929"/>
          </a:xfrm>
          <a:prstGeom prst="cube">
            <a:avLst>
              <a:gd name="adj" fmla="val 65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立方体 13"/>
          <p:cNvSpPr/>
          <p:nvPr/>
        </p:nvSpPr>
        <p:spPr>
          <a:xfrm>
            <a:off x="1841909" y="2436570"/>
            <a:ext cx="2698956"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立方体 14"/>
          <p:cNvSpPr/>
          <p:nvPr/>
        </p:nvSpPr>
        <p:spPr>
          <a:xfrm>
            <a:off x="1265903" y="3057546"/>
            <a:ext cx="2698956" cy="2934929"/>
          </a:xfrm>
          <a:prstGeom prst="cube">
            <a:avLst>
              <a:gd name="adj" fmla="val 651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矩形 21"/>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23" name="文本框 8"/>
          <p:cNvSpPr txBox="1"/>
          <p:nvPr/>
        </p:nvSpPr>
        <p:spPr>
          <a:xfrm>
            <a:off x="8065485" y="125361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50000"/>
                  </a:schemeClr>
                </a:solidFill>
                <a:latin typeface="+mn-ea"/>
              </a:rPr>
              <a:t>在此处添加标题</a:t>
            </a:r>
          </a:p>
        </p:txBody>
      </p:sp>
      <p:sp>
        <p:nvSpPr>
          <p:cNvPr id="31" name="矩形 30"/>
          <p:cNvSpPr/>
          <p:nvPr/>
        </p:nvSpPr>
        <p:spPr>
          <a:xfrm>
            <a:off x="7329079" y="2931380"/>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7329079" y="2497929"/>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75000"/>
                  </a:schemeClr>
                </a:solidFill>
                <a:latin typeface="+mn-ea"/>
              </a:rPr>
              <a:t>在此处添加标题</a:t>
            </a:r>
          </a:p>
        </p:txBody>
      </p:sp>
      <p:sp>
        <p:nvSpPr>
          <p:cNvPr id="41" name="矩形 40"/>
          <p:cNvSpPr/>
          <p:nvPr/>
        </p:nvSpPr>
        <p:spPr>
          <a:xfrm>
            <a:off x="6592673" y="417569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2" name="文本框 8"/>
          <p:cNvSpPr txBox="1"/>
          <p:nvPr/>
        </p:nvSpPr>
        <p:spPr>
          <a:xfrm>
            <a:off x="6592673" y="374224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sp>
        <p:nvSpPr>
          <p:cNvPr id="44" name="矩形 4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5" name="文本框 8"/>
          <p:cNvSpPr txBox="1"/>
          <p:nvPr/>
        </p:nvSpPr>
        <p:spPr>
          <a:xfrm>
            <a:off x="5856267" y="4986560"/>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60000"/>
                    <a:lumOff val="40000"/>
                  </a:schemeClr>
                </a:solidFill>
                <a:latin typeface="+mn-ea"/>
              </a:rPr>
              <a:t>在此处添加标题</a:t>
            </a:r>
          </a:p>
        </p:txBody>
      </p:sp>
    </p:spTree>
    <p:extLst>
      <p:ext uri="{BB962C8B-B14F-4D97-AF65-F5344CB8AC3E}">
        <p14:creationId xmlns:p14="http://schemas.microsoft.com/office/powerpoint/2010/main" val="2336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论文结构</a:t>
            </a:r>
          </a:p>
        </p:txBody>
      </p:sp>
      <p:sp>
        <p:nvSpPr>
          <p:cNvPr id="8" name="矩形 7"/>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2" name="矩形 11"/>
          <p:cNvSpPr/>
          <p:nvPr/>
        </p:nvSpPr>
        <p:spPr>
          <a:xfrm>
            <a:off x="2922494" y="3558989"/>
            <a:ext cx="4158307"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3" name="矩形 12"/>
          <p:cNvSpPr/>
          <p:nvPr/>
        </p:nvSpPr>
        <p:spPr>
          <a:xfrm>
            <a:off x="7262727" y="3558989"/>
            <a:ext cx="4158307"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7" name="矩形 16"/>
          <p:cNvSpPr/>
          <p:nvPr/>
        </p:nvSpPr>
        <p:spPr>
          <a:xfrm>
            <a:off x="2922494"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8" name="矩形 17"/>
          <p:cNvSpPr/>
          <p:nvPr/>
        </p:nvSpPr>
        <p:spPr>
          <a:xfrm>
            <a:off x="5046155"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23" name="矩形 22"/>
          <p:cNvSpPr/>
          <p:nvPr/>
        </p:nvSpPr>
        <p:spPr>
          <a:xfrm>
            <a:off x="7262726"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24" name="矩形 23"/>
          <p:cNvSpPr/>
          <p:nvPr/>
        </p:nvSpPr>
        <p:spPr>
          <a:xfrm>
            <a:off x="9386387"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25" name="矩形 24"/>
          <p:cNvSpPr/>
          <p:nvPr/>
        </p:nvSpPr>
        <p:spPr>
          <a:xfrm>
            <a:off x="928882" y="2641685"/>
            <a:ext cx="1107996" cy="507831"/>
          </a:xfrm>
          <a:prstGeom prst="rect">
            <a:avLst/>
          </a:prstGeom>
        </p:spPr>
        <p:txBody>
          <a:bodyPr wrap="none">
            <a:spAutoFit/>
          </a:bodyPr>
          <a:lstStyle/>
          <a:p>
            <a:pPr>
              <a:lnSpc>
                <a:spcPct val="150000"/>
              </a:lnSpc>
            </a:pPr>
            <a:r>
              <a:rPr lang="zh-CN" altLang="en-US" b="1">
                <a:solidFill>
                  <a:schemeClr val="accent1"/>
                </a:solidFill>
              </a:rPr>
              <a:t>第一层级</a:t>
            </a:r>
            <a:endParaRPr lang="en-US" altLang="zh-CN" b="1" dirty="0">
              <a:solidFill>
                <a:schemeClr val="accent1"/>
              </a:solidFill>
            </a:endParaRPr>
          </a:p>
        </p:txBody>
      </p:sp>
      <p:sp>
        <p:nvSpPr>
          <p:cNvPr id="26" name="矩形 25"/>
          <p:cNvSpPr/>
          <p:nvPr/>
        </p:nvSpPr>
        <p:spPr>
          <a:xfrm>
            <a:off x="928882" y="3798132"/>
            <a:ext cx="1107996" cy="507831"/>
          </a:xfrm>
          <a:prstGeom prst="rect">
            <a:avLst/>
          </a:prstGeom>
        </p:spPr>
        <p:txBody>
          <a:bodyPr wrap="none">
            <a:spAutoFit/>
          </a:bodyPr>
          <a:lstStyle/>
          <a:p>
            <a:pPr>
              <a:lnSpc>
                <a:spcPct val="150000"/>
              </a:lnSpc>
            </a:pPr>
            <a:r>
              <a:rPr lang="zh-CN" altLang="en-US" b="1" dirty="0">
                <a:solidFill>
                  <a:schemeClr val="accent1"/>
                </a:solidFill>
              </a:rPr>
              <a:t>第二层级</a:t>
            </a:r>
            <a:endParaRPr lang="en-US" altLang="zh-CN" b="1" dirty="0">
              <a:solidFill>
                <a:schemeClr val="accent1"/>
              </a:solidFill>
            </a:endParaRPr>
          </a:p>
        </p:txBody>
      </p:sp>
      <p:sp>
        <p:nvSpPr>
          <p:cNvPr id="27" name="矩形 26"/>
          <p:cNvSpPr/>
          <p:nvPr/>
        </p:nvSpPr>
        <p:spPr>
          <a:xfrm>
            <a:off x="928882" y="5044227"/>
            <a:ext cx="1107996" cy="507831"/>
          </a:xfrm>
          <a:prstGeom prst="rect">
            <a:avLst/>
          </a:prstGeom>
        </p:spPr>
        <p:txBody>
          <a:bodyPr wrap="none">
            <a:spAutoFit/>
          </a:bodyPr>
          <a:lstStyle/>
          <a:p>
            <a:pPr>
              <a:lnSpc>
                <a:spcPct val="150000"/>
              </a:lnSpc>
            </a:pPr>
            <a:r>
              <a:rPr lang="zh-CN" altLang="en-US" b="1" dirty="0">
                <a:solidFill>
                  <a:schemeClr val="accent1"/>
                </a:solidFill>
              </a:rPr>
              <a:t>第三层级</a:t>
            </a:r>
            <a:endParaRPr lang="en-US" altLang="zh-CN" b="1" dirty="0">
              <a:solidFill>
                <a:schemeClr val="accent1"/>
              </a:solidFill>
            </a:endParaRPr>
          </a:p>
        </p:txBody>
      </p:sp>
      <p:pic>
        <p:nvPicPr>
          <p:cNvPr id="28" name="图片 2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587" y="6352353"/>
            <a:ext cx="2016826" cy="266221"/>
          </a:xfrm>
          <a:prstGeom prst="rect">
            <a:avLst/>
          </a:prstGeom>
        </p:spPr>
      </p:pic>
    </p:spTree>
    <p:extLst>
      <p:ext uri="{BB962C8B-B14F-4D97-AF65-F5344CB8AC3E}">
        <p14:creationId xmlns:p14="http://schemas.microsoft.com/office/powerpoint/2010/main" val="572132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4" name="梯形 3"/>
          <p:cNvSpPr/>
          <p:nvPr/>
        </p:nvSpPr>
        <p:spPr>
          <a:xfrm>
            <a:off x="-1622323" y="5206181"/>
            <a:ext cx="8524570" cy="1150374"/>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梯形 16"/>
          <p:cNvSpPr/>
          <p:nvPr/>
        </p:nvSpPr>
        <p:spPr>
          <a:xfrm>
            <a:off x="-1292113" y="3942737"/>
            <a:ext cx="7864147" cy="1150374"/>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梯形 17"/>
          <p:cNvSpPr/>
          <p:nvPr/>
        </p:nvSpPr>
        <p:spPr>
          <a:xfrm>
            <a:off x="-961900" y="2679293"/>
            <a:ext cx="7193976" cy="1150374"/>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梯形 19"/>
          <p:cNvSpPr/>
          <p:nvPr/>
        </p:nvSpPr>
        <p:spPr>
          <a:xfrm>
            <a:off x="-621942" y="1415849"/>
            <a:ext cx="6507676" cy="1150374"/>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矩形 20"/>
          <p:cNvSpPr/>
          <p:nvPr/>
        </p:nvSpPr>
        <p:spPr>
          <a:xfrm>
            <a:off x="1082912" y="1704804"/>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4" name="矩形 23"/>
          <p:cNvSpPr/>
          <p:nvPr/>
        </p:nvSpPr>
        <p:spPr>
          <a:xfrm>
            <a:off x="1075891" y="2968248"/>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5" name="矩形 24"/>
          <p:cNvSpPr/>
          <p:nvPr/>
        </p:nvSpPr>
        <p:spPr>
          <a:xfrm>
            <a:off x="1075891" y="4231692"/>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6" name="矩形 25"/>
          <p:cNvSpPr/>
          <p:nvPr/>
        </p:nvSpPr>
        <p:spPr>
          <a:xfrm>
            <a:off x="1075891" y="5495136"/>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9" name="矩形 28"/>
          <p:cNvSpPr/>
          <p:nvPr/>
        </p:nvSpPr>
        <p:spPr>
          <a:xfrm>
            <a:off x="7818151" y="2968248"/>
            <a:ext cx="3302133" cy="1772793"/>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30" name="文本框 8"/>
          <p:cNvSpPr txBox="1"/>
          <p:nvPr/>
        </p:nvSpPr>
        <p:spPr>
          <a:xfrm>
            <a:off x="7818151" y="2534797"/>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在此处添加小结标题</a:t>
            </a:r>
          </a:p>
        </p:txBody>
      </p:sp>
    </p:spTree>
    <p:extLst>
      <p:ext uri="{BB962C8B-B14F-4D97-AF65-F5344CB8AC3E}">
        <p14:creationId xmlns:p14="http://schemas.microsoft.com/office/powerpoint/2010/main" val="137671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p:txBody>
          <a:bodyPr>
            <a:normAutofit lnSpcReduction="10000"/>
          </a:bodyPr>
          <a:lstStyle/>
          <a:p>
            <a:r>
              <a:rPr kumimoji="1" lang="zh-CN" altLang="en-US" dirty="0"/>
              <a:t>章节安排</a:t>
            </a:r>
          </a:p>
        </p:txBody>
      </p:sp>
      <p:sp>
        <p:nvSpPr>
          <p:cNvPr id="5" name="文本占位符 4"/>
          <p:cNvSpPr>
            <a:spLocks noGrp="1"/>
          </p:cNvSpPr>
          <p:nvPr>
            <p:ph type="body" sz="quarter" idx="13"/>
          </p:nvPr>
        </p:nvSpPr>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p:txBody>
          <a:bodyPr>
            <a:normAutofit lnSpcReduction="10000"/>
          </a:bodyPr>
          <a:lstStyle/>
          <a:p>
            <a:r>
              <a:rPr kumimoji="1" lang="zh-CN" altLang="en-US" dirty="0"/>
              <a:t>相关工作</a:t>
            </a:r>
          </a:p>
        </p:txBody>
      </p:sp>
      <p:sp>
        <p:nvSpPr>
          <p:cNvPr id="7" name="文本占位符 6"/>
          <p:cNvSpPr>
            <a:spLocks noGrp="1"/>
          </p:cNvSpPr>
          <p:nvPr>
            <p:ph type="body" sz="quarter" idx="18"/>
          </p:nvPr>
        </p:nvSpPr>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p:txBody>
          <a:bodyPr>
            <a:normAutofit lnSpcReduction="10000"/>
          </a:bodyPr>
          <a:lstStyle/>
          <a:p>
            <a:r>
              <a:rPr kumimoji="1" lang="zh-CN" altLang="en-US" dirty="0"/>
              <a:t>网络模型</a:t>
            </a:r>
          </a:p>
        </p:txBody>
      </p:sp>
      <p:sp>
        <p:nvSpPr>
          <p:cNvPr id="9" name="文本占位符 8"/>
          <p:cNvSpPr>
            <a:spLocks noGrp="1"/>
          </p:cNvSpPr>
          <p:nvPr>
            <p:ph type="body" sz="quarter" idx="20"/>
          </p:nvPr>
        </p:nvSpPr>
        <p:spPr/>
        <p:txBody>
          <a:bodyPr>
            <a:normAutofit lnSpcReduction="10000"/>
          </a:bodyPr>
          <a:lstStyle/>
          <a:p>
            <a:r>
              <a:rPr kumimoji="1" lang="en-US" altLang="zh-CN" dirty="0"/>
              <a:t>04</a:t>
            </a:r>
            <a:endParaRPr kumimoji="1" lang="zh-CN" altLang="en-US" dirty="0"/>
          </a:p>
        </p:txBody>
      </p:sp>
      <p:sp>
        <p:nvSpPr>
          <p:cNvPr id="10" name="文本占位符 9"/>
          <p:cNvSpPr>
            <a:spLocks noGrp="1"/>
          </p:cNvSpPr>
          <p:nvPr>
            <p:ph type="body" sz="quarter" idx="21"/>
          </p:nvPr>
        </p:nvSpPr>
        <p:spPr/>
        <p:txBody>
          <a:bodyPr>
            <a:normAutofit lnSpcReduction="10000"/>
          </a:bodyPr>
          <a:lstStyle/>
          <a:p>
            <a:r>
              <a:rPr kumimoji="1" lang="zh-CN" altLang="en-US" dirty="0"/>
              <a:t>结果分析</a:t>
            </a:r>
          </a:p>
        </p:txBody>
      </p:sp>
      <p:sp>
        <p:nvSpPr>
          <p:cNvPr id="11" name="文本占位符 10"/>
          <p:cNvSpPr>
            <a:spLocks noGrp="1"/>
          </p:cNvSpPr>
          <p:nvPr>
            <p:ph type="body" sz="quarter" idx="22"/>
          </p:nvPr>
        </p:nvSpPr>
        <p:spPr/>
        <p:txBody>
          <a:bodyPr>
            <a:normAutofit lnSpcReduction="10000"/>
          </a:bodyPr>
          <a:lstStyle/>
          <a:p>
            <a:r>
              <a:rPr kumimoji="1" lang="en-US" altLang="zh-CN" dirty="0"/>
              <a:t>05</a:t>
            </a:r>
            <a:endParaRPr kumimoji="1" lang="zh-CN" altLang="en-US" dirty="0"/>
          </a:p>
        </p:txBody>
      </p:sp>
      <p:sp>
        <p:nvSpPr>
          <p:cNvPr id="12" name="文本占位符 11"/>
          <p:cNvSpPr>
            <a:spLocks noGrp="1"/>
          </p:cNvSpPr>
          <p:nvPr>
            <p:ph type="body" sz="quarter" idx="23"/>
          </p:nvPr>
        </p:nvSpPr>
        <p:spPr/>
        <p:txBody>
          <a:bodyPr>
            <a:normAutofit lnSpcReduction="10000"/>
          </a:bodyPr>
          <a:lstStyle/>
          <a:p>
            <a:r>
              <a:rPr kumimoji="1" lang="zh-CN" altLang="en-US" dirty="0"/>
              <a:t>参考文献</a:t>
            </a:r>
          </a:p>
        </p:txBody>
      </p:sp>
      <p:sp>
        <p:nvSpPr>
          <p:cNvPr id="13" name="文本占位符 12"/>
          <p:cNvSpPr>
            <a:spLocks noGrp="1"/>
          </p:cNvSpPr>
          <p:nvPr>
            <p:ph type="body" sz="quarter" idx="24"/>
          </p:nvPr>
        </p:nvSpPr>
        <p:spPr/>
        <p:txBody>
          <a:bodyPr>
            <a:normAutofit lnSpcReduction="10000"/>
          </a:bodyPr>
          <a:lstStyle/>
          <a:p>
            <a:r>
              <a:rPr kumimoji="1" lang="en-US" altLang="zh-CN" dirty="0"/>
              <a:t>06</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35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35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35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350"/>
                                        <p:tgtEl>
                                          <p:spTgt spid="2">
                                            <p:txEl>
                                              <p:pRg st="0" end="0"/>
                                            </p:txEl>
                                          </p:spTgt>
                                        </p:tgtEl>
                                      </p:cBhvr>
                                    </p:animEffect>
                                  </p:childTnLst>
                                </p:cTn>
                              </p:par>
                            </p:childTnLst>
                          </p:cTn>
                        </p:par>
                        <p:par>
                          <p:cTn id="20" fill="hold">
                            <p:stCondLst>
                              <p:cond delay="850"/>
                            </p:stCondLst>
                            <p:childTnLst>
                              <p:par>
                                <p:cTn id="21" presetID="12" presetClass="entr" presetSubtype="2"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35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4" dur="350"/>
                                        <p:tgtEl>
                                          <p:spTgt spid="5">
                                            <p:txEl>
                                              <p:pRg st="0" end="0"/>
                                            </p:txEl>
                                          </p:spTgt>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35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8" dur="350"/>
                                        <p:tgtEl>
                                          <p:spTgt spid="4">
                                            <p:txEl>
                                              <p:pRg st="0" end="0"/>
                                            </p:txEl>
                                          </p:spTgt>
                                        </p:tgtEl>
                                      </p:cBhvr>
                                    </p:animEffect>
                                  </p:childTnLst>
                                </p:cTn>
                              </p:par>
                            </p:childTnLst>
                          </p:cTn>
                        </p:par>
                        <p:par>
                          <p:cTn id="29" fill="hold">
                            <p:stCondLst>
                              <p:cond delay="1200"/>
                            </p:stCondLst>
                            <p:childTnLst>
                              <p:par>
                                <p:cTn id="30" presetID="12" presetClass="entr" presetSubtype="2"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35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3" dur="350"/>
                                        <p:tgtEl>
                                          <p:spTgt spid="7">
                                            <p:txEl>
                                              <p:pRg st="0" end="0"/>
                                            </p:txEl>
                                          </p:spTgt>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 calcmode="lin" valueType="num">
                                      <p:cBhvr additive="base">
                                        <p:cTn id="36" dur="35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7" dur="350"/>
                                        <p:tgtEl>
                                          <p:spTgt spid="6">
                                            <p:txEl>
                                              <p:pRg st="0" end="0"/>
                                            </p:txEl>
                                          </p:spTgt>
                                        </p:tgtEl>
                                      </p:cBhvr>
                                    </p:animEffect>
                                  </p:childTnLst>
                                </p:cTn>
                              </p:par>
                            </p:childTnLst>
                          </p:cTn>
                        </p:par>
                        <p:par>
                          <p:cTn id="38" fill="hold">
                            <p:stCondLst>
                              <p:cond delay="1550"/>
                            </p:stCondLst>
                            <p:childTnLst>
                              <p:par>
                                <p:cTn id="39" presetID="12" presetClass="entr" presetSubtype="2"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 calcmode="lin" valueType="num">
                                      <p:cBhvr additive="base">
                                        <p:cTn id="41" dur="35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42" dur="350"/>
                                        <p:tgtEl>
                                          <p:spTgt spid="9">
                                            <p:txEl>
                                              <p:pRg st="0" end="0"/>
                                            </p:txEl>
                                          </p:spTgt>
                                        </p:tgtEl>
                                      </p:cBhvr>
                                    </p:animEffect>
                                  </p:childTnLst>
                                </p:cTn>
                              </p:par>
                              <p:par>
                                <p:cTn id="43" presetID="12" presetClass="entr" presetSubtype="2" fill="hold" grpId="0" nodeType="with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 calcmode="lin" valueType="num">
                                      <p:cBhvr additive="base">
                                        <p:cTn id="45" dur="35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6" dur="350"/>
                                        <p:tgtEl>
                                          <p:spTgt spid="8">
                                            <p:txEl>
                                              <p:pRg st="0" end="0"/>
                                            </p:txEl>
                                          </p:spTgt>
                                        </p:tgtEl>
                                      </p:cBhvr>
                                    </p:animEffect>
                                  </p:childTnLst>
                                </p:cTn>
                              </p:par>
                            </p:childTnLst>
                          </p:cTn>
                        </p:par>
                        <p:par>
                          <p:cTn id="47" fill="hold">
                            <p:stCondLst>
                              <p:cond delay="1900"/>
                            </p:stCondLst>
                            <p:childTnLst>
                              <p:par>
                                <p:cTn id="48" presetID="12" presetClass="entr" presetSubtype="2" fill="hold" grpId="0" nodeType="after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anim calcmode="lin" valueType="num">
                                      <p:cBhvr additive="base">
                                        <p:cTn id="50" dur="350"/>
                                        <p:tgtEl>
                                          <p:spTgt spid="11">
                                            <p:txEl>
                                              <p:pRg st="0" end="0"/>
                                            </p:txEl>
                                          </p:spTgt>
                                        </p:tgtEl>
                                        <p:attrNameLst>
                                          <p:attrName>ppt_x</p:attrName>
                                        </p:attrNameLst>
                                      </p:cBhvr>
                                      <p:tavLst>
                                        <p:tav tm="0">
                                          <p:val>
                                            <p:strVal val="#ppt_x+#ppt_w*1.125000"/>
                                          </p:val>
                                        </p:tav>
                                        <p:tav tm="100000">
                                          <p:val>
                                            <p:strVal val="#ppt_x"/>
                                          </p:val>
                                        </p:tav>
                                      </p:tavLst>
                                    </p:anim>
                                    <p:animEffect transition="in" filter="wipe(left)">
                                      <p:cBhvr>
                                        <p:cTn id="51" dur="350"/>
                                        <p:tgtEl>
                                          <p:spTgt spid="11">
                                            <p:txEl>
                                              <p:pRg st="0" end="0"/>
                                            </p:txEl>
                                          </p:spTgt>
                                        </p:tgtEl>
                                      </p:cBhvr>
                                    </p:animEffect>
                                  </p:childTnLst>
                                </p:cTn>
                              </p:par>
                              <p:par>
                                <p:cTn id="52" presetID="12" presetClass="entr" presetSubtype="2" fill="hold" grpId="0" nodeType="withEffect">
                                  <p:stCondLst>
                                    <p:cond delay="0"/>
                                  </p:stCondLst>
                                  <p:childTnLst>
                                    <p:set>
                                      <p:cBhvr>
                                        <p:cTn id="53" dur="1" fill="hold">
                                          <p:stCondLst>
                                            <p:cond delay="0"/>
                                          </p:stCondLst>
                                        </p:cTn>
                                        <p:tgtEl>
                                          <p:spTgt spid="10">
                                            <p:txEl>
                                              <p:pRg st="0" end="0"/>
                                            </p:txEl>
                                          </p:spTgt>
                                        </p:tgtEl>
                                        <p:attrNameLst>
                                          <p:attrName>style.visibility</p:attrName>
                                        </p:attrNameLst>
                                      </p:cBhvr>
                                      <p:to>
                                        <p:strVal val="visible"/>
                                      </p:to>
                                    </p:set>
                                    <p:anim calcmode="lin" valueType="num">
                                      <p:cBhvr additive="base">
                                        <p:cTn id="54" dur="35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55" dur="350"/>
                                        <p:tgtEl>
                                          <p:spTgt spid="10">
                                            <p:txEl>
                                              <p:pRg st="0" end="0"/>
                                            </p:txEl>
                                          </p:spTgt>
                                        </p:tgtEl>
                                      </p:cBhvr>
                                    </p:animEffect>
                                  </p:childTnLst>
                                </p:cTn>
                              </p:par>
                            </p:childTnLst>
                          </p:cTn>
                        </p:par>
                        <p:par>
                          <p:cTn id="56" fill="hold">
                            <p:stCondLst>
                              <p:cond delay="2250"/>
                            </p:stCondLst>
                            <p:childTnLst>
                              <p:par>
                                <p:cTn id="57" presetID="12" presetClass="entr" presetSubtype="2" fill="hold" grpId="0" nodeType="afterEffect">
                                  <p:stCondLst>
                                    <p:cond delay="0"/>
                                  </p:stCondLst>
                                  <p:childTnLst>
                                    <p:set>
                                      <p:cBhvr>
                                        <p:cTn id="58" dur="1" fill="hold">
                                          <p:stCondLst>
                                            <p:cond delay="0"/>
                                          </p:stCondLst>
                                        </p:cTn>
                                        <p:tgtEl>
                                          <p:spTgt spid="12">
                                            <p:txEl>
                                              <p:pRg st="0" end="0"/>
                                            </p:txEl>
                                          </p:spTgt>
                                        </p:tgtEl>
                                        <p:attrNameLst>
                                          <p:attrName>style.visibility</p:attrName>
                                        </p:attrNameLst>
                                      </p:cBhvr>
                                      <p:to>
                                        <p:strVal val="visible"/>
                                      </p:to>
                                    </p:set>
                                    <p:anim calcmode="lin" valueType="num">
                                      <p:cBhvr additive="base">
                                        <p:cTn id="59" dur="35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60" dur="350"/>
                                        <p:tgtEl>
                                          <p:spTgt spid="12">
                                            <p:txEl>
                                              <p:pRg st="0" end="0"/>
                                            </p:txEl>
                                          </p:spTgt>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3">
                                            <p:txEl>
                                              <p:pRg st="0" end="0"/>
                                            </p:txEl>
                                          </p:spTgt>
                                        </p:tgtEl>
                                        <p:attrNameLst>
                                          <p:attrName>style.visibility</p:attrName>
                                        </p:attrNameLst>
                                      </p:cBhvr>
                                      <p:to>
                                        <p:strVal val="visible"/>
                                      </p:to>
                                    </p:set>
                                    <p:anim calcmode="lin" valueType="num">
                                      <p:cBhvr additive="base">
                                        <p:cTn id="63" dur="350"/>
                                        <p:tgtEl>
                                          <p:spTgt spid="13">
                                            <p:txEl>
                                              <p:pRg st="0" end="0"/>
                                            </p:txEl>
                                          </p:spTgt>
                                        </p:tgtEl>
                                        <p:attrNameLst>
                                          <p:attrName>ppt_x</p:attrName>
                                        </p:attrNameLst>
                                      </p:cBhvr>
                                      <p:tavLst>
                                        <p:tav tm="0">
                                          <p:val>
                                            <p:strVal val="#ppt_x+#ppt_w*1.125000"/>
                                          </p:val>
                                        </p:tav>
                                        <p:tav tm="100000">
                                          <p:val>
                                            <p:strVal val="#ppt_x"/>
                                          </p:val>
                                        </p:tav>
                                      </p:tavLst>
                                    </p:anim>
                                    <p:animEffect transition="in" filter="wipe(left)">
                                      <p:cBhvr>
                                        <p:cTn id="64" dur="3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0" grpId="0" build="p"/>
      <p:bldP spid="11" grpId="0" build="p"/>
      <p:bldP spid="12" grpId="0" build="p"/>
      <p:bldP spid="13" grpId="0" build="p"/>
      <p:bldP spid="1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1000" fill="hold"/>
                                        <p:tgtEl>
                                          <p:spTgt spid="10"/>
                                        </p:tgtEl>
                                      </p:cBhvr>
                                      <p:by x="50000" y="50000"/>
                                    </p:animScale>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0 -1.11111E-6 L -0.16732 -0.00417 " pathEditMode="relative" rAng="0" ptsTypes="AA">
                                      <p:cBhvr>
                                        <p:cTn id="22" dur="1000" fill="hold"/>
                                        <p:tgtEl>
                                          <p:spTgt spid="7"/>
                                        </p:tgtEl>
                                        <p:attrNameLst>
                                          <p:attrName>ppt_x</p:attrName>
                                          <p:attrName>ppt_y</p:attrName>
                                        </p:attrNameLst>
                                      </p:cBhvr>
                                      <p:rCtr x="-8372" y="-208"/>
                                    </p:animMotion>
                                  </p:childTnLst>
                                </p:cTn>
                              </p:par>
                              <p:par>
                                <p:cTn id="23" presetID="63" presetClass="path" presetSubtype="0" accel="50000" decel="50000" fill="hold" nodeType="withEffect">
                                  <p:stCondLst>
                                    <p:cond delay="0"/>
                                  </p:stCondLst>
                                  <p:childTnLst>
                                    <p:animMotion origin="layout" path="M 1.875E-6 -1.11111E-6 L 0.1375 -1.11111E-6 " pathEditMode="relative" rAng="0" ptsTypes="AA">
                                      <p:cBhvr>
                                        <p:cTn id="24" dur="1000" fill="hold"/>
                                        <p:tgtEl>
                                          <p:spTgt spid="8"/>
                                        </p:tgtEl>
                                        <p:attrNameLst>
                                          <p:attrName>ppt_x</p:attrName>
                                          <p:attrName>ppt_y</p:attrName>
                                        </p:attrNameLst>
                                      </p:cBhvr>
                                      <p:rCtr x="6875" y="0"/>
                                    </p:animMotion>
                                  </p:childTnLst>
                                </p:cTn>
                              </p:par>
                              <p:par>
                                <p:cTn id="25" presetID="10" presetClass="entr" presetSubtype="0" fill="hold"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7"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章节安排</a:t>
            </a:r>
          </a:p>
        </p:txBody>
      </p:sp>
      <p:sp>
        <p:nvSpPr>
          <p:cNvPr id="8"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Tree>
    <p:extLst>
      <p:ext uri="{BB962C8B-B14F-4D97-AF65-F5344CB8AC3E}">
        <p14:creationId xmlns:p14="http://schemas.microsoft.com/office/powerpoint/2010/main" val="14367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grpSp>
        <p:nvGrpSpPr>
          <p:cNvPr id="59" name="组合 58"/>
          <p:cNvGrpSpPr/>
          <p:nvPr/>
        </p:nvGrpSpPr>
        <p:grpSpPr>
          <a:xfrm>
            <a:off x="1094979" y="1306121"/>
            <a:ext cx="2535087" cy="2652908"/>
            <a:chOff x="1094979" y="1306121"/>
            <a:chExt cx="2535087" cy="2652908"/>
          </a:xfrm>
        </p:grpSpPr>
        <p:grpSp>
          <p:nvGrpSpPr>
            <p:cNvPr id="60" name="组 5"/>
            <p:cNvGrpSpPr/>
            <p:nvPr/>
          </p:nvGrpSpPr>
          <p:grpSpPr>
            <a:xfrm>
              <a:off x="1099641" y="2386233"/>
              <a:ext cx="1572796" cy="1572796"/>
              <a:chOff x="886691" y="2401677"/>
              <a:chExt cx="1817784" cy="1817784"/>
            </a:xfrm>
          </p:grpSpPr>
          <p:sp>
            <p:nvSpPr>
              <p:cNvPr id="64" name="椭圆 63"/>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6" name="组合 20"/>
              <p:cNvGrpSpPr/>
              <p:nvPr/>
            </p:nvGrpSpPr>
            <p:grpSpPr>
              <a:xfrm>
                <a:off x="1542029" y="2918544"/>
                <a:ext cx="507108" cy="784050"/>
                <a:chOff x="6257925" y="-9525"/>
                <a:chExt cx="1514475" cy="2341563"/>
              </a:xfrm>
              <a:solidFill>
                <a:schemeClr val="accent1">
                  <a:lumMod val="75000"/>
                </a:schemeClr>
              </a:solidFill>
            </p:grpSpPr>
            <p:sp>
              <p:nvSpPr>
                <p:cNvPr id="67"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1" name="组 52"/>
            <p:cNvGrpSpPr/>
            <p:nvPr/>
          </p:nvGrpSpPr>
          <p:grpSpPr>
            <a:xfrm>
              <a:off x="1094979" y="1306121"/>
              <a:ext cx="2535087" cy="957222"/>
              <a:chOff x="1089462" y="1294982"/>
              <a:chExt cx="2535087" cy="957222"/>
            </a:xfrm>
          </p:grpSpPr>
          <p:sp>
            <p:nvSpPr>
              <p:cNvPr id="62"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63" name="矩形 62"/>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spTree>
    <p:extLst>
      <p:ext uri="{BB962C8B-B14F-4D97-AF65-F5344CB8AC3E}">
        <p14:creationId xmlns:p14="http://schemas.microsoft.com/office/powerpoint/2010/main" val="11868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0-ppt_h/2"/>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anim calcmode="lin" valueType="num">
                                      <p:cBhvr>
                                        <p:cTn id="20" dur="500" fill="hold"/>
                                        <p:tgtEl>
                                          <p:spTgt spid="59"/>
                                        </p:tgtEl>
                                        <p:attrNameLst>
                                          <p:attrName>ppt_x</p:attrName>
                                        </p:attrNameLst>
                                      </p:cBhvr>
                                      <p:tavLst>
                                        <p:tav tm="0">
                                          <p:val>
                                            <p:strVal val="#ppt_x"/>
                                          </p:val>
                                        </p:tav>
                                        <p:tav tm="100000">
                                          <p:val>
                                            <p:strVal val="#ppt_x"/>
                                          </p:val>
                                        </p:tav>
                                      </p:tavLst>
                                    </p:anim>
                                    <p:anim calcmode="lin" valueType="num">
                                      <p:cBhvr>
                                        <p:cTn id="2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11" name="矩形 10"/>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8" name="组合 57"/>
          <p:cNvGrpSpPr/>
          <p:nvPr/>
        </p:nvGrpSpPr>
        <p:grpSpPr>
          <a:xfrm>
            <a:off x="1094979" y="1306121"/>
            <a:ext cx="2535087" cy="2652908"/>
            <a:chOff x="1094979" y="1306121"/>
            <a:chExt cx="2535087" cy="2652908"/>
          </a:xfrm>
        </p:grpSpPr>
        <p:grpSp>
          <p:nvGrpSpPr>
            <p:cNvPr id="4"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椭圆 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合 20"/>
              <p:cNvGrpSpPr/>
              <p:nvPr/>
            </p:nvGrpSpPr>
            <p:grpSpPr>
              <a:xfrm>
                <a:off x="1542029" y="2918544"/>
                <a:ext cx="507108" cy="784050"/>
                <a:chOff x="6257925" y="-9525"/>
                <a:chExt cx="1514475" cy="2341563"/>
              </a:xfrm>
              <a:solidFill>
                <a:schemeClr val="accent1">
                  <a:lumMod val="75000"/>
                </a:schemeClr>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3" name="组 52"/>
            <p:cNvGrpSpPr/>
            <p:nvPr/>
          </p:nvGrpSpPr>
          <p:grpSpPr>
            <a:xfrm>
              <a:off x="1094979" y="1306121"/>
              <a:ext cx="2535087" cy="957222"/>
              <a:chOff x="1089462" y="1294982"/>
              <a:chExt cx="2535087" cy="957222"/>
            </a:xfrm>
          </p:grpSpPr>
          <p:sp>
            <p:nvSpPr>
              <p:cNvPr id="4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45" name="矩形 44"/>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grpSp>
        <p:nvGrpSpPr>
          <p:cNvPr id="59" name="组合 58"/>
          <p:cNvGrpSpPr/>
          <p:nvPr/>
        </p:nvGrpSpPr>
        <p:grpSpPr>
          <a:xfrm>
            <a:off x="3021353" y="3543378"/>
            <a:ext cx="2535087" cy="2680729"/>
            <a:chOff x="3021353" y="3543378"/>
            <a:chExt cx="2535087" cy="2680729"/>
          </a:xfrm>
        </p:grpSpPr>
        <p:grpSp>
          <p:nvGrpSpPr>
            <p:cNvPr id="12" name="组 15"/>
            <p:cNvGrpSpPr/>
            <p:nvPr/>
          </p:nvGrpSpPr>
          <p:grpSpPr>
            <a:xfrm>
              <a:off x="3021353" y="3543378"/>
              <a:ext cx="1572796" cy="1572796"/>
              <a:chOff x="886691" y="2401677"/>
              <a:chExt cx="1817784" cy="1817784"/>
            </a:xfrm>
          </p:grpSpPr>
          <p:sp>
            <p:nvSpPr>
              <p:cNvPr id="13" name="椭圆 12"/>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5" name="组合 20"/>
              <p:cNvGrpSpPr/>
              <p:nvPr/>
            </p:nvGrpSpPr>
            <p:grpSpPr>
              <a:xfrm>
                <a:off x="1542029" y="2918544"/>
                <a:ext cx="507108" cy="784050"/>
                <a:chOff x="6257925" y="-9525"/>
                <a:chExt cx="1514475" cy="2341563"/>
              </a:xfrm>
              <a:solidFill>
                <a:schemeClr val="accent1">
                  <a:lumMod val="75000"/>
                </a:schemeClr>
              </a:solidFill>
            </p:grpSpPr>
            <p:sp>
              <p:nvSpPr>
                <p:cNvPr id="16"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 53"/>
            <p:cNvGrpSpPr/>
            <p:nvPr/>
          </p:nvGrpSpPr>
          <p:grpSpPr>
            <a:xfrm>
              <a:off x="3021353" y="5266885"/>
              <a:ext cx="2535087" cy="957222"/>
              <a:chOff x="1089462" y="1294982"/>
              <a:chExt cx="2535087" cy="957222"/>
            </a:xfrm>
          </p:grpSpPr>
          <p:sp>
            <p:nvSpPr>
              <p:cNvPr id="47"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近年来图像去噪算法的发展，深度学习的发展，网络结构的选择</a:t>
                </a:r>
                <a:endParaRPr lang="en-US" altLang="zh-CN" sz="1200" dirty="0">
                  <a:solidFill>
                    <a:srgbClr val="404040"/>
                  </a:solidFill>
                </a:endParaRPr>
              </a:p>
            </p:txBody>
          </p:sp>
          <p:sp>
            <p:nvSpPr>
              <p:cNvPr id="48" name="矩形 47"/>
              <p:cNvSpPr/>
              <p:nvPr/>
            </p:nvSpPr>
            <p:spPr>
              <a:xfrm>
                <a:off x="1089462" y="1294982"/>
                <a:ext cx="1928733" cy="369332"/>
              </a:xfrm>
              <a:prstGeom prst="rect">
                <a:avLst/>
              </a:prstGeom>
            </p:spPr>
            <p:txBody>
              <a:bodyPr wrap="none">
                <a:spAutoFit/>
              </a:bodyPr>
              <a:lstStyle/>
              <a:p>
                <a:r>
                  <a:rPr lang="zh-CN" altLang="en-US" b="1" dirty="0">
                    <a:solidFill>
                      <a:schemeClr val="accent1">
                        <a:lumMod val="75000"/>
                      </a:schemeClr>
                    </a:solidFill>
                  </a:rPr>
                  <a:t>第三章 相关工作 </a:t>
                </a:r>
              </a:p>
            </p:txBody>
          </p:sp>
        </p:grpSp>
      </p:grpSp>
      <p:grpSp>
        <p:nvGrpSpPr>
          <p:cNvPr id="60" name="组合 59"/>
          <p:cNvGrpSpPr/>
          <p:nvPr/>
        </p:nvGrpSpPr>
        <p:grpSpPr>
          <a:xfrm>
            <a:off x="4997786" y="1292580"/>
            <a:ext cx="2535087" cy="2666449"/>
            <a:chOff x="4997786" y="1292580"/>
            <a:chExt cx="2535087" cy="2666449"/>
          </a:xfrm>
        </p:grpSpPr>
        <p:grpSp>
          <p:nvGrpSpPr>
            <p:cNvPr id="20" name="组 27"/>
            <p:cNvGrpSpPr/>
            <p:nvPr/>
          </p:nvGrpSpPr>
          <p:grpSpPr>
            <a:xfrm>
              <a:off x="4997786" y="2386233"/>
              <a:ext cx="1572796" cy="1572796"/>
              <a:chOff x="886691" y="2401677"/>
              <a:chExt cx="1817784" cy="1817784"/>
            </a:xfrm>
          </p:grpSpPr>
          <p:sp>
            <p:nvSpPr>
              <p:cNvPr id="21" name="椭圆 20"/>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椭圆 21"/>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3" name="组合 20"/>
              <p:cNvGrpSpPr/>
              <p:nvPr/>
            </p:nvGrpSpPr>
            <p:grpSpPr>
              <a:xfrm>
                <a:off x="1542029" y="2918544"/>
                <a:ext cx="507108" cy="784050"/>
                <a:chOff x="6257925" y="-9525"/>
                <a:chExt cx="1514475" cy="2341563"/>
              </a:xfrm>
              <a:solidFill>
                <a:schemeClr val="accent1">
                  <a:lumMod val="75000"/>
                </a:schemeClr>
              </a:solidFill>
            </p:grpSpPr>
            <p:sp>
              <p:nvSpPr>
                <p:cNvPr id="2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9" name="组 56"/>
            <p:cNvGrpSpPr/>
            <p:nvPr/>
          </p:nvGrpSpPr>
          <p:grpSpPr>
            <a:xfrm>
              <a:off x="4997786" y="1292580"/>
              <a:ext cx="2535087" cy="957222"/>
              <a:chOff x="1089462" y="1294982"/>
              <a:chExt cx="2535087" cy="957222"/>
            </a:xfrm>
          </p:grpSpPr>
          <p:sp>
            <p:nvSpPr>
              <p:cNvPr id="50"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介绍该去噪网络的结构和影响训练及结果的因素，以及拓展因素</a:t>
                </a:r>
                <a:endParaRPr lang="en-US" altLang="zh-CN" sz="1200" dirty="0">
                  <a:solidFill>
                    <a:srgbClr val="404040"/>
                  </a:solidFill>
                </a:endParaRPr>
              </a:p>
            </p:txBody>
          </p:sp>
          <p:sp>
            <p:nvSpPr>
              <p:cNvPr id="51" name="矩形 50"/>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第四章 网络模型</a:t>
                </a:r>
              </a:p>
            </p:txBody>
          </p:sp>
        </p:grpSp>
      </p:grpSp>
      <p:grpSp>
        <p:nvGrpSpPr>
          <p:cNvPr id="62" name="组合 61"/>
          <p:cNvGrpSpPr/>
          <p:nvPr/>
        </p:nvGrpSpPr>
        <p:grpSpPr>
          <a:xfrm>
            <a:off x="8970347" y="1292580"/>
            <a:ext cx="2535087" cy="2666449"/>
            <a:chOff x="8970347" y="1292580"/>
            <a:chExt cx="2535087" cy="2666449"/>
          </a:xfrm>
        </p:grpSpPr>
        <p:grpSp>
          <p:nvGrpSpPr>
            <p:cNvPr id="36" name="组 43"/>
            <p:cNvGrpSpPr/>
            <p:nvPr/>
          </p:nvGrpSpPr>
          <p:grpSpPr>
            <a:xfrm>
              <a:off x="8970347" y="2386233"/>
              <a:ext cx="1572796" cy="1572796"/>
              <a:chOff x="886691" y="2401677"/>
              <a:chExt cx="1817784" cy="1817784"/>
            </a:xfrm>
          </p:grpSpPr>
          <p:sp>
            <p:nvSpPr>
              <p:cNvPr id="37" name="椭圆 36"/>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组 59"/>
            <p:cNvGrpSpPr/>
            <p:nvPr/>
          </p:nvGrpSpPr>
          <p:grpSpPr>
            <a:xfrm>
              <a:off x="8970347" y="1292580"/>
              <a:ext cx="2535087" cy="957222"/>
              <a:chOff x="1089462" y="1294982"/>
              <a:chExt cx="2535087" cy="957222"/>
            </a:xfrm>
          </p:grpSpPr>
          <p:sp>
            <p:nvSpPr>
              <p:cNvPr id="53"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列举学习过程以及进行过程中所参考的文献</a:t>
                </a:r>
                <a:endParaRPr lang="en-US" altLang="zh-CN" sz="1200" dirty="0">
                  <a:solidFill>
                    <a:srgbClr val="404040"/>
                  </a:solidFill>
                </a:endParaRPr>
              </a:p>
            </p:txBody>
          </p:sp>
          <p:sp>
            <p:nvSpPr>
              <p:cNvPr id="54" name="矩形 53"/>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第六章 参考文献</a:t>
                </a:r>
              </a:p>
            </p:txBody>
          </p:sp>
        </p:grpSp>
      </p:grpSp>
      <p:grpSp>
        <p:nvGrpSpPr>
          <p:cNvPr id="61" name="组合 60"/>
          <p:cNvGrpSpPr/>
          <p:nvPr/>
        </p:nvGrpSpPr>
        <p:grpSpPr>
          <a:xfrm>
            <a:off x="6919499" y="3543378"/>
            <a:ext cx="2535087" cy="2920795"/>
            <a:chOff x="6919499" y="3543378"/>
            <a:chExt cx="2535087" cy="2920795"/>
          </a:xfrm>
        </p:grpSpPr>
        <p:grpSp>
          <p:nvGrpSpPr>
            <p:cNvPr id="28" name="组 29"/>
            <p:cNvGrpSpPr/>
            <p:nvPr/>
          </p:nvGrpSpPr>
          <p:grpSpPr>
            <a:xfrm>
              <a:off x="6919499" y="3543378"/>
              <a:ext cx="1572796" cy="1572796"/>
              <a:chOff x="886691" y="2401677"/>
              <a:chExt cx="1817784" cy="1817784"/>
            </a:xfrm>
          </p:grpSpPr>
          <p:sp>
            <p:nvSpPr>
              <p:cNvPr id="29" name="椭圆 28"/>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0" name="椭圆 29"/>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合 20"/>
              <p:cNvGrpSpPr/>
              <p:nvPr/>
            </p:nvGrpSpPr>
            <p:grpSpPr>
              <a:xfrm>
                <a:off x="1542029" y="2918544"/>
                <a:ext cx="507108" cy="784050"/>
                <a:chOff x="6257925" y="-9525"/>
                <a:chExt cx="1514475" cy="2341563"/>
              </a:xfrm>
              <a:solidFill>
                <a:schemeClr val="accent1">
                  <a:lumMod val="75000"/>
                </a:schemeClr>
              </a:solidFill>
            </p:grpSpPr>
            <p:sp>
              <p:nvSpPr>
                <p:cNvPr id="32"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 62"/>
            <p:cNvGrpSpPr/>
            <p:nvPr/>
          </p:nvGrpSpPr>
          <p:grpSpPr>
            <a:xfrm>
              <a:off x="6919499" y="5266885"/>
              <a:ext cx="2535087" cy="1197288"/>
              <a:chOff x="1089462" y="1294982"/>
              <a:chExt cx="2535087" cy="1197288"/>
            </a:xfrm>
          </p:grpSpPr>
          <p:sp>
            <p:nvSpPr>
              <p:cNvPr id="56" name="文本框 8"/>
              <p:cNvSpPr txBox="1"/>
              <p:nvPr/>
            </p:nvSpPr>
            <p:spPr>
              <a:xfrm>
                <a:off x="1089462" y="1679740"/>
                <a:ext cx="253508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对于目前一些优秀的算法以及传统算法，分别进行去噪效果以及性能的对比</a:t>
                </a:r>
                <a:endParaRPr lang="en-US" altLang="zh-CN" sz="1200" dirty="0">
                  <a:solidFill>
                    <a:srgbClr val="404040"/>
                  </a:solidFill>
                </a:endParaRPr>
              </a:p>
            </p:txBody>
          </p:sp>
          <p:sp>
            <p:nvSpPr>
              <p:cNvPr id="57" name="矩形 56"/>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第五章 结果分析</a:t>
                </a:r>
              </a:p>
            </p:txBody>
          </p:sp>
        </p:grpSp>
      </p:grpSp>
    </p:spTree>
    <p:extLst>
      <p:ext uri="{BB962C8B-B14F-4D97-AF65-F5344CB8AC3E}">
        <p14:creationId xmlns:p14="http://schemas.microsoft.com/office/powerpoint/2010/main" val="29585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anim calcmode="lin" valueType="num">
                                      <p:cBhvr>
                                        <p:cTn id="19" dur="500" fill="hold"/>
                                        <p:tgtEl>
                                          <p:spTgt spid="60"/>
                                        </p:tgtEl>
                                        <p:attrNameLst>
                                          <p:attrName>ppt_x</p:attrName>
                                        </p:attrNameLst>
                                      </p:cBhvr>
                                      <p:tavLst>
                                        <p:tav tm="0">
                                          <p:val>
                                            <p:strVal val="#ppt_x"/>
                                          </p:val>
                                        </p:tav>
                                        <p:tav tm="100000">
                                          <p:val>
                                            <p:strVal val="#ppt_x"/>
                                          </p:val>
                                        </p:tav>
                                      </p:tavLst>
                                    </p:anim>
                                    <p:anim calcmode="lin" valueType="num">
                                      <p:cBhvr>
                                        <p:cTn id="20" dur="500" fill="hold"/>
                                        <p:tgtEl>
                                          <p:spTgt spid="6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anim calcmode="lin" valueType="num">
                                      <p:cBhvr>
                                        <p:cTn id="30" dur="500" fill="hold"/>
                                        <p:tgtEl>
                                          <p:spTgt spid="61"/>
                                        </p:tgtEl>
                                        <p:attrNameLst>
                                          <p:attrName>ppt_x</p:attrName>
                                        </p:attrNameLst>
                                      </p:cBhvr>
                                      <p:tavLst>
                                        <p:tav tm="0">
                                          <p:val>
                                            <p:strVal val="#ppt_x"/>
                                          </p:val>
                                        </p:tav>
                                        <p:tav tm="100000">
                                          <p:val>
                                            <p:strVal val="#ppt_x"/>
                                          </p:val>
                                        </p:tav>
                                      </p:tavLst>
                                    </p:anim>
                                    <p:anim calcmode="lin" valueType="num">
                                      <p:cBhvr>
                                        <p:cTn id="31" dur="500" fill="hold"/>
                                        <p:tgtEl>
                                          <p:spTgt spid="61"/>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anim calcmode="lin" valueType="num">
                                      <p:cBhvr>
                                        <p:cTn id="41" dur="500" fill="hold"/>
                                        <p:tgtEl>
                                          <p:spTgt spid="62"/>
                                        </p:tgtEl>
                                        <p:attrNameLst>
                                          <p:attrName>ppt_x</p:attrName>
                                        </p:attrNameLst>
                                      </p:cBhvr>
                                      <p:tavLst>
                                        <p:tav tm="0">
                                          <p:val>
                                            <p:strVal val="#ppt_x"/>
                                          </p:val>
                                        </p:tav>
                                        <p:tav tm="100000">
                                          <p:val>
                                            <p:strVal val="#ppt_x"/>
                                          </p:val>
                                        </p:tav>
                                      </p:tavLst>
                                    </p:anim>
                                    <p:anim calcmode="lin" valueType="num">
                                      <p:cBhvr>
                                        <p:cTn id="42" dur="500" fill="hold"/>
                                        <p:tgtEl>
                                          <p:spTgt spid="62"/>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7" grpId="0" animBg="1"/>
      <p:bldP spid="35" grpId="0" animBg="1"/>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1742</Words>
  <Application>Microsoft Office PowerPoint</Application>
  <PresentationFormat>宽屏</PresentationFormat>
  <Paragraphs>186</Paragraphs>
  <Slides>21</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微软雅黑</vt:lpstr>
      <vt:lpstr>Arial</vt:lpstr>
      <vt:lpstr>Arial Black</vt:lpstr>
      <vt:lpstr>Cambria Math</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61</cp:revision>
  <dcterms:created xsi:type="dcterms:W3CDTF">2017-06-01T08:22:32Z</dcterms:created>
  <dcterms:modified xsi:type="dcterms:W3CDTF">2017-06-02T14:43:32Z</dcterms:modified>
</cp:coreProperties>
</file>